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sldIdLst>
    <p:sldId id="259" r:id="rId2"/>
    <p:sldId id="261" r:id="rId3"/>
    <p:sldId id="262" r:id="rId4"/>
    <p:sldId id="278" r:id="rId5"/>
    <p:sldId id="279" r:id="rId6"/>
    <p:sldId id="266" r:id="rId7"/>
    <p:sldId id="269" r:id="rId8"/>
    <p:sldId id="271" r:id="rId9"/>
    <p:sldId id="256" r:id="rId10"/>
    <p:sldId id="268" r:id="rId11"/>
    <p:sldId id="263" r:id="rId12"/>
    <p:sldId id="264" r:id="rId13"/>
    <p:sldId id="267" r:id="rId14"/>
    <p:sldId id="272" r:id="rId15"/>
    <p:sldId id="276" r:id="rId16"/>
    <p:sldId id="277" r:id="rId17"/>
    <p:sldId id="26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675" autoAdjust="0"/>
  </p:normalViewPr>
  <p:slideViewPr>
    <p:cSldViewPr>
      <p:cViewPr>
        <p:scale>
          <a:sx n="78" d="100"/>
          <a:sy n="78" d="100"/>
        </p:scale>
        <p:origin x="-1938" y="-714"/>
      </p:cViewPr>
      <p:guideLst>
        <p:guide orient="horz" pos="2160"/>
        <p:guide pos="2880"/>
      </p:guideLst>
    </p:cSldViewPr>
  </p:slideViewPr>
  <p:outlineViewPr>
    <p:cViewPr>
      <p:scale>
        <a:sx n="33" d="100"/>
        <a:sy n="33" d="100"/>
      </p:scale>
      <p:origin x="0" y="84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83D6371-1C11-4B2A-8E74-4240C7F5878F}" type="datetimeFigureOut">
              <a:rPr lang="en-US" smtClean="0"/>
              <a:t>6/12/2012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2A4C471-BDC4-4C78-B273-D48201E5DCD4}" type="slidenum">
              <a:rPr lang="en-US" smtClean="0"/>
              <a:t>‹#›</a:t>
            </a:fld>
            <a:endParaRPr lang="en-US"/>
          </a:p>
        </p:txBody>
      </p:sp>
    </p:spTree>
    <p:extLst>
      <p:ext uri="{BB962C8B-B14F-4D97-AF65-F5344CB8AC3E}">
        <p14:creationId xmlns:p14="http://schemas.microsoft.com/office/powerpoint/2010/main" val="3066218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57066" indent="-291179" eaLnBrk="0" hangingPunct="0">
              <a:defRPr>
                <a:solidFill>
                  <a:schemeClr val="tx1"/>
                </a:solidFill>
                <a:latin typeface="Arial" charset="0"/>
                <a:ea typeface="MS PGothic" pitchFamily="34" charset="-128"/>
              </a:defRPr>
            </a:lvl2pPr>
            <a:lvl3pPr marL="1164717" indent="-232943" eaLnBrk="0" hangingPunct="0">
              <a:defRPr>
                <a:solidFill>
                  <a:schemeClr val="tx1"/>
                </a:solidFill>
                <a:latin typeface="Arial" charset="0"/>
                <a:ea typeface="MS PGothic" pitchFamily="34" charset="-128"/>
              </a:defRPr>
            </a:lvl3pPr>
            <a:lvl4pPr marL="1630604" indent="-232943" eaLnBrk="0" hangingPunct="0">
              <a:defRPr>
                <a:solidFill>
                  <a:schemeClr val="tx1"/>
                </a:solidFill>
                <a:latin typeface="Arial" charset="0"/>
                <a:ea typeface="MS PGothic" pitchFamily="34" charset="-128"/>
              </a:defRPr>
            </a:lvl4pPr>
            <a:lvl5pPr marL="2096491" indent="-232943" eaLnBrk="0" hangingPunct="0">
              <a:defRPr>
                <a:solidFill>
                  <a:schemeClr val="tx1"/>
                </a:solidFill>
                <a:latin typeface="Arial" charset="0"/>
                <a:ea typeface="MS PGothic" pitchFamily="34" charset="-128"/>
              </a:defRPr>
            </a:lvl5pPr>
            <a:lvl6pPr marL="2562377" indent="-232943" eaLnBrk="0" fontAlgn="base" hangingPunct="0">
              <a:spcBef>
                <a:spcPct val="0"/>
              </a:spcBef>
              <a:spcAft>
                <a:spcPct val="0"/>
              </a:spcAft>
              <a:defRPr>
                <a:solidFill>
                  <a:schemeClr val="tx1"/>
                </a:solidFill>
                <a:latin typeface="Arial" charset="0"/>
                <a:ea typeface="MS PGothic" pitchFamily="34" charset="-128"/>
              </a:defRPr>
            </a:lvl6pPr>
            <a:lvl7pPr marL="3028264" indent="-232943" eaLnBrk="0" fontAlgn="base" hangingPunct="0">
              <a:spcBef>
                <a:spcPct val="0"/>
              </a:spcBef>
              <a:spcAft>
                <a:spcPct val="0"/>
              </a:spcAft>
              <a:defRPr>
                <a:solidFill>
                  <a:schemeClr val="tx1"/>
                </a:solidFill>
                <a:latin typeface="Arial" charset="0"/>
                <a:ea typeface="MS PGothic" pitchFamily="34" charset="-128"/>
              </a:defRPr>
            </a:lvl7pPr>
            <a:lvl8pPr marL="3494151" indent="-232943" eaLnBrk="0" fontAlgn="base" hangingPunct="0">
              <a:spcBef>
                <a:spcPct val="0"/>
              </a:spcBef>
              <a:spcAft>
                <a:spcPct val="0"/>
              </a:spcAft>
              <a:defRPr>
                <a:solidFill>
                  <a:schemeClr val="tx1"/>
                </a:solidFill>
                <a:latin typeface="Arial" charset="0"/>
                <a:ea typeface="MS PGothic" pitchFamily="34" charset="-128"/>
              </a:defRPr>
            </a:lvl8pPr>
            <a:lvl9pPr marL="3960038" indent="-232943"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B066E08C-7877-42E1-9ABD-098EBE8A8899}" type="slidenum">
              <a:rPr lang="en-US" smtClean="0">
                <a:latin typeface="Calibri" pitchFamily="34" charset="0"/>
              </a:rPr>
              <a:pPr eaLnBrk="1" hangingPunct="1"/>
              <a:t>1</a:t>
            </a:fld>
            <a:endParaRPr 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57066" indent="-291179" eaLnBrk="0" hangingPunct="0">
              <a:defRPr>
                <a:solidFill>
                  <a:schemeClr val="tx1"/>
                </a:solidFill>
                <a:latin typeface="Arial" charset="0"/>
                <a:ea typeface="MS PGothic" pitchFamily="34" charset="-128"/>
              </a:defRPr>
            </a:lvl2pPr>
            <a:lvl3pPr marL="1164717" indent="-232943" eaLnBrk="0" hangingPunct="0">
              <a:defRPr>
                <a:solidFill>
                  <a:schemeClr val="tx1"/>
                </a:solidFill>
                <a:latin typeface="Arial" charset="0"/>
                <a:ea typeface="MS PGothic" pitchFamily="34" charset="-128"/>
              </a:defRPr>
            </a:lvl3pPr>
            <a:lvl4pPr marL="1630604" indent="-232943" eaLnBrk="0" hangingPunct="0">
              <a:defRPr>
                <a:solidFill>
                  <a:schemeClr val="tx1"/>
                </a:solidFill>
                <a:latin typeface="Arial" charset="0"/>
                <a:ea typeface="MS PGothic" pitchFamily="34" charset="-128"/>
              </a:defRPr>
            </a:lvl4pPr>
            <a:lvl5pPr marL="2096491" indent="-232943" eaLnBrk="0" hangingPunct="0">
              <a:defRPr>
                <a:solidFill>
                  <a:schemeClr val="tx1"/>
                </a:solidFill>
                <a:latin typeface="Arial" charset="0"/>
                <a:ea typeface="MS PGothic" pitchFamily="34" charset="-128"/>
              </a:defRPr>
            </a:lvl5pPr>
            <a:lvl6pPr marL="2562377" indent="-232943" eaLnBrk="0" fontAlgn="base" hangingPunct="0">
              <a:spcBef>
                <a:spcPct val="0"/>
              </a:spcBef>
              <a:spcAft>
                <a:spcPct val="0"/>
              </a:spcAft>
              <a:defRPr>
                <a:solidFill>
                  <a:schemeClr val="tx1"/>
                </a:solidFill>
                <a:latin typeface="Arial" charset="0"/>
                <a:ea typeface="MS PGothic" pitchFamily="34" charset="-128"/>
              </a:defRPr>
            </a:lvl6pPr>
            <a:lvl7pPr marL="3028264" indent="-232943" eaLnBrk="0" fontAlgn="base" hangingPunct="0">
              <a:spcBef>
                <a:spcPct val="0"/>
              </a:spcBef>
              <a:spcAft>
                <a:spcPct val="0"/>
              </a:spcAft>
              <a:defRPr>
                <a:solidFill>
                  <a:schemeClr val="tx1"/>
                </a:solidFill>
                <a:latin typeface="Arial" charset="0"/>
                <a:ea typeface="MS PGothic" pitchFamily="34" charset="-128"/>
              </a:defRPr>
            </a:lvl7pPr>
            <a:lvl8pPr marL="3494151" indent="-232943" eaLnBrk="0" fontAlgn="base" hangingPunct="0">
              <a:spcBef>
                <a:spcPct val="0"/>
              </a:spcBef>
              <a:spcAft>
                <a:spcPct val="0"/>
              </a:spcAft>
              <a:defRPr>
                <a:solidFill>
                  <a:schemeClr val="tx1"/>
                </a:solidFill>
                <a:latin typeface="Arial" charset="0"/>
                <a:ea typeface="MS PGothic" pitchFamily="34" charset="-128"/>
              </a:defRPr>
            </a:lvl8pPr>
            <a:lvl9pPr marL="3960038" indent="-232943"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714374CA-B2E4-4737-8778-8DED35353EA1}" type="slidenum">
              <a:rPr lang="en-US">
                <a:solidFill>
                  <a:prstClr val="black"/>
                </a:solidFill>
                <a:latin typeface="Calibri" pitchFamily="34" charset="0"/>
              </a:rPr>
              <a:pPr eaLnBrk="1" hangingPunct="1"/>
              <a:t>2</a:t>
            </a:fld>
            <a:endParaRPr lang="en-US">
              <a:solidFill>
                <a:prstClr val="black"/>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4C471-BDC4-4C78-B273-D48201E5DCD4}" type="slidenum">
              <a:rPr lang="en-US" smtClean="0"/>
              <a:t>7</a:t>
            </a:fld>
            <a:endParaRPr lang="en-US"/>
          </a:p>
        </p:txBody>
      </p:sp>
    </p:spTree>
    <p:extLst>
      <p:ext uri="{BB962C8B-B14F-4D97-AF65-F5344CB8AC3E}">
        <p14:creationId xmlns:p14="http://schemas.microsoft.com/office/powerpoint/2010/main" val="3600265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4C471-BDC4-4C78-B273-D48201E5DCD4}" type="slidenum">
              <a:rPr lang="en-US" smtClean="0"/>
              <a:t>8</a:t>
            </a:fld>
            <a:endParaRPr lang="en-US"/>
          </a:p>
        </p:txBody>
      </p:sp>
    </p:spTree>
    <p:extLst>
      <p:ext uri="{BB962C8B-B14F-4D97-AF65-F5344CB8AC3E}">
        <p14:creationId xmlns:p14="http://schemas.microsoft.com/office/powerpoint/2010/main" val="36002653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3" name="Rectangle 2"/>
          <p:cNvSpPr/>
          <p:nvPr userDrawn="1"/>
        </p:nvSpPr>
        <p:spPr>
          <a:xfrm>
            <a:off x="0" y="6172200"/>
            <a:ext cx="9144000" cy="685800"/>
          </a:xfrm>
          <a:prstGeom prst="rect">
            <a:avLst/>
          </a:prstGeom>
          <a:solidFill>
            <a:srgbClr val="75DBFF"/>
          </a:solidFill>
          <a:ln>
            <a:solidFill>
              <a:srgbClr val="75DB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8163" t="19540" r="59464" b="40230"/>
          <a:stretch>
            <a:fillRect/>
          </a:stretch>
        </p:blipFill>
        <p:spPr bwMode="auto">
          <a:xfrm>
            <a:off x="76200" y="6248400"/>
            <a:ext cx="60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p:nvPr userDrawn="1"/>
        </p:nvSpPr>
        <p:spPr>
          <a:xfrm>
            <a:off x="0" y="0"/>
            <a:ext cx="9144000" cy="228600"/>
          </a:xfrm>
          <a:prstGeom prst="rect">
            <a:avLst/>
          </a:prstGeom>
          <a:solidFill>
            <a:srgbClr val="75DBFF"/>
          </a:solidFill>
          <a:ln>
            <a:solidFill>
              <a:srgbClr val="75DB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47109" name="Rectangle 5"/>
          <p:cNvSpPr>
            <a:spLocks noGrp="1" noChangeArrowheads="1"/>
          </p:cNvSpPr>
          <p:nvPr>
            <p:ph type="subTitle" idx="1"/>
          </p:nvPr>
        </p:nvSpPr>
        <p:spPr>
          <a:xfrm>
            <a:off x="1371600" y="3886200"/>
            <a:ext cx="6400800" cy="4572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128421084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7480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4450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2773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2773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3313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40135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3284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0443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08100"/>
            <a:ext cx="4038600" cy="1739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08100"/>
            <a:ext cx="4038600" cy="1739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321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6799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883709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2016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56715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0" y="6172200"/>
            <a:ext cx="9144000" cy="685800"/>
          </a:xfrm>
          <a:prstGeom prst="rect">
            <a:avLst/>
          </a:prstGeom>
          <a:solidFill>
            <a:srgbClr val="75DBFF"/>
          </a:solidFill>
          <a:ln>
            <a:solidFill>
              <a:srgbClr val="75DB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pic>
        <p:nvPicPr>
          <p:cNvPr id="1027"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l="8163" t="19540" r="59464" b="40230"/>
          <a:stretch>
            <a:fillRect/>
          </a:stretch>
        </p:blipFill>
        <p:spPr bwMode="auto">
          <a:xfrm>
            <a:off x="76200" y="6248400"/>
            <a:ext cx="60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3"/>
          <p:cNvSpPr/>
          <p:nvPr userDrawn="1"/>
        </p:nvSpPr>
        <p:spPr>
          <a:xfrm>
            <a:off x="0" y="0"/>
            <a:ext cx="9144000" cy="228600"/>
          </a:xfrm>
          <a:prstGeom prst="rect">
            <a:avLst/>
          </a:prstGeom>
          <a:solidFill>
            <a:srgbClr val="75DBFF"/>
          </a:solidFill>
          <a:ln>
            <a:solidFill>
              <a:srgbClr val="75DB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029" name="Rectangle 5"/>
          <p:cNvSpPr>
            <a:spLocks noGrp="1" noChangeArrowheads="1"/>
          </p:cNvSpPr>
          <p:nvPr>
            <p:ph type="body" idx="1"/>
          </p:nvPr>
        </p:nvSpPr>
        <p:spPr bwMode="auto">
          <a:xfrm>
            <a:off x="457200" y="1308100"/>
            <a:ext cx="82296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Box 5"/>
          <p:cNvSpPr txBox="1">
            <a:spLocks noChangeArrowheads="1"/>
          </p:cNvSpPr>
          <p:nvPr userDrawn="1"/>
        </p:nvSpPr>
        <p:spPr bwMode="auto">
          <a:xfrm>
            <a:off x="8763000" y="6535738"/>
            <a:ext cx="341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fontAlgn="base" hangingPunct="1">
              <a:spcBef>
                <a:spcPct val="0"/>
              </a:spcBef>
              <a:spcAft>
                <a:spcPct val="0"/>
              </a:spcAft>
              <a:defRPr/>
            </a:pPr>
            <a:fld id="{C42FB071-02D9-4A2B-9D3A-096CB9D4FC74}" type="slidenum">
              <a:rPr lang="en-US" sz="1000" b="1" smtClean="0">
                <a:solidFill>
                  <a:srgbClr val="000000"/>
                </a:solidFill>
              </a:rPr>
              <a:pPr eaLnBrk="1" fontAlgn="base" hangingPunct="1">
                <a:spcBef>
                  <a:spcPct val="0"/>
                </a:spcBef>
                <a:spcAft>
                  <a:spcPct val="0"/>
                </a:spcAft>
                <a:defRPr/>
              </a:pPr>
              <a:t>‹#›</a:t>
            </a:fld>
            <a:endParaRPr lang="en-US" sz="1000" b="1" smtClean="0">
              <a:solidFill>
                <a:srgbClr val="000000"/>
              </a:solidFill>
            </a:endParaRPr>
          </a:p>
        </p:txBody>
      </p:sp>
      <p:sp>
        <p:nvSpPr>
          <p:cNvPr id="1031" name="Text Box 7"/>
          <p:cNvSpPr txBox="1">
            <a:spLocks noChangeArrowheads="1"/>
          </p:cNvSpPr>
          <p:nvPr userDrawn="1"/>
        </p:nvSpPr>
        <p:spPr bwMode="auto">
          <a:xfrm>
            <a:off x="8585200" y="3841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r" eaLnBrk="1" fontAlgn="base" hangingPunct="1">
              <a:spcBef>
                <a:spcPct val="0"/>
              </a:spcBef>
              <a:spcAft>
                <a:spcPct val="0"/>
              </a:spcAft>
              <a:defRPr/>
            </a:pPr>
            <a:endParaRPr lang="en-US" sz="2400" b="1" smtClean="0">
              <a:solidFill>
                <a:srgbClr val="000000"/>
              </a:solidFill>
            </a:endParaRPr>
          </a:p>
        </p:txBody>
      </p:sp>
      <p:sp>
        <p:nvSpPr>
          <p:cNvPr id="1032" name="Rectangle 8"/>
          <p:cNvSpPr>
            <a:spLocks noGrp="1" noChangeArrowheads="1"/>
          </p:cNvSpPr>
          <p:nvPr>
            <p:ph type="title"/>
          </p:nvPr>
        </p:nvSpPr>
        <p:spPr bwMode="auto">
          <a:xfrm>
            <a:off x="4456113" y="427038"/>
            <a:ext cx="4383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spAutoFit/>
          </a:bodyPr>
          <a:lstStyle/>
          <a:p>
            <a:pPr lvl="0"/>
            <a:r>
              <a:rPr lang="en-US" smtClean="0"/>
              <a:t>Click to edit Master title style</a:t>
            </a:r>
          </a:p>
        </p:txBody>
      </p:sp>
    </p:spTree>
    <p:extLst>
      <p:ext uri="{BB962C8B-B14F-4D97-AF65-F5344CB8AC3E}">
        <p14:creationId xmlns:p14="http://schemas.microsoft.com/office/powerpoint/2010/main" val="387943201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r" rtl="0" eaLnBrk="0" fontAlgn="base" hangingPunct="0">
        <a:spcBef>
          <a:spcPct val="0"/>
        </a:spcBef>
        <a:spcAft>
          <a:spcPct val="0"/>
        </a:spcAft>
        <a:defRPr sz="2400" b="1">
          <a:solidFill>
            <a:schemeClr val="tx1"/>
          </a:solidFill>
          <a:latin typeface="+mj-lt"/>
          <a:ea typeface="MS PGothic" pitchFamily="34" charset="-128"/>
          <a:cs typeface="ＭＳ Ｐゴシック" pitchFamily="-1" charset="-128"/>
        </a:defRPr>
      </a:lvl1pPr>
      <a:lvl2pPr algn="r" rtl="0" eaLnBrk="0" fontAlgn="base" hangingPunct="0">
        <a:spcBef>
          <a:spcPct val="0"/>
        </a:spcBef>
        <a:spcAft>
          <a:spcPct val="0"/>
        </a:spcAft>
        <a:defRPr sz="2400" b="1">
          <a:solidFill>
            <a:schemeClr val="tx1"/>
          </a:solidFill>
          <a:latin typeface="Arial" pitchFamily="-1" charset="0"/>
          <a:ea typeface="MS PGothic" pitchFamily="34" charset="-128"/>
          <a:cs typeface="ＭＳ Ｐゴシック" pitchFamily="-1" charset="-128"/>
        </a:defRPr>
      </a:lvl2pPr>
      <a:lvl3pPr algn="r" rtl="0" eaLnBrk="0" fontAlgn="base" hangingPunct="0">
        <a:spcBef>
          <a:spcPct val="0"/>
        </a:spcBef>
        <a:spcAft>
          <a:spcPct val="0"/>
        </a:spcAft>
        <a:defRPr sz="2400" b="1">
          <a:solidFill>
            <a:schemeClr val="tx1"/>
          </a:solidFill>
          <a:latin typeface="Arial" pitchFamily="-1" charset="0"/>
          <a:ea typeface="MS PGothic" pitchFamily="34" charset="-128"/>
          <a:cs typeface="ＭＳ Ｐゴシック" pitchFamily="-1" charset="-128"/>
        </a:defRPr>
      </a:lvl3pPr>
      <a:lvl4pPr algn="r" rtl="0" eaLnBrk="0" fontAlgn="base" hangingPunct="0">
        <a:spcBef>
          <a:spcPct val="0"/>
        </a:spcBef>
        <a:spcAft>
          <a:spcPct val="0"/>
        </a:spcAft>
        <a:defRPr sz="2400" b="1">
          <a:solidFill>
            <a:schemeClr val="tx1"/>
          </a:solidFill>
          <a:latin typeface="Arial" pitchFamily="-1" charset="0"/>
          <a:ea typeface="MS PGothic" pitchFamily="34" charset="-128"/>
          <a:cs typeface="ＭＳ Ｐゴシック" pitchFamily="-1" charset="-128"/>
        </a:defRPr>
      </a:lvl4pPr>
      <a:lvl5pPr algn="r" rtl="0" eaLnBrk="0" fontAlgn="base" hangingPunct="0">
        <a:spcBef>
          <a:spcPct val="0"/>
        </a:spcBef>
        <a:spcAft>
          <a:spcPct val="0"/>
        </a:spcAft>
        <a:defRPr sz="2400" b="1">
          <a:solidFill>
            <a:schemeClr val="tx1"/>
          </a:solidFill>
          <a:latin typeface="Arial" pitchFamily="-1" charset="0"/>
          <a:ea typeface="MS PGothic" pitchFamily="34" charset="-128"/>
          <a:cs typeface="ＭＳ Ｐゴシック" pitchFamily="-1" charset="-128"/>
        </a:defRPr>
      </a:lvl5pPr>
      <a:lvl6pPr marL="457200" algn="ctr" rtl="0" fontAlgn="base">
        <a:spcBef>
          <a:spcPct val="0"/>
        </a:spcBef>
        <a:spcAft>
          <a:spcPct val="0"/>
        </a:spcAft>
        <a:defRPr sz="2400" b="1">
          <a:solidFill>
            <a:schemeClr val="tx1"/>
          </a:solidFill>
          <a:latin typeface="Arial" pitchFamily="-1" charset="0"/>
          <a:ea typeface="ＭＳ Ｐゴシック" pitchFamily="-1" charset="-128"/>
          <a:cs typeface="Arial" pitchFamily="-1" charset="0"/>
        </a:defRPr>
      </a:lvl6pPr>
      <a:lvl7pPr marL="914400" algn="ctr" rtl="0" fontAlgn="base">
        <a:spcBef>
          <a:spcPct val="0"/>
        </a:spcBef>
        <a:spcAft>
          <a:spcPct val="0"/>
        </a:spcAft>
        <a:defRPr sz="2400" b="1">
          <a:solidFill>
            <a:schemeClr val="tx1"/>
          </a:solidFill>
          <a:latin typeface="Arial" pitchFamily="-1" charset="0"/>
          <a:ea typeface="ＭＳ Ｐゴシック" pitchFamily="-1" charset="-128"/>
          <a:cs typeface="Arial" pitchFamily="-1" charset="0"/>
        </a:defRPr>
      </a:lvl7pPr>
      <a:lvl8pPr marL="1371600" algn="ctr" rtl="0" fontAlgn="base">
        <a:spcBef>
          <a:spcPct val="0"/>
        </a:spcBef>
        <a:spcAft>
          <a:spcPct val="0"/>
        </a:spcAft>
        <a:defRPr sz="2400" b="1">
          <a:solidFill>
            <a:schemeClr val="tx1"/>
          </a:solidFill>
          <a:latin typeface="Arial" pitchFamily="-1" charset="0"/>
          <a:ea typeface="ＭＳ Ｐゴシック" pitchFamily="-1" charset="-128"/>
          <a:cs typeface="Arial" pitchFamily="-1" charset="0"/>
        </a:defRPr>
      </a:lvl8pPr>
      <a:lvl9pPr marL="1828800" algn="ctr" rtl="0" fontAlgn="base">
        <a:spcBef>
          <a:spcPct val="0"/>
        </a:spcBef>
        <a:spcAft>
          <a:spcPct val="0"/>
        </a:spcAft>
        <a:defRPr sz="2400" b="1">
          <a:solidFill>
            <a:schemeClr val="tx1"/>
          </a:solidFill>
          <a:latin typeface="Arial" pitchFamily="-1" charset="0"/>
          <a:ea typeface="ＭＳ Ｐゴシック" pitchFamily="-1" charset="-128"/>
          <a:cs typeface="Arial" pitchFamily="-1"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Font typeface="Wingdings" pitchFamily="2" charset="2"/>
        <a:buChar char="§"/>
        <a:defRPr sz="2000" b="1">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Wingdings" pitchFamily="2" charset="2"/>
        <a:buChar char="ü"/>
        <a:defRPr sz="2400" b="1">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600" b="1">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1600" b="1">
          <a:solidFill>
            <a:schemeClr val="tx1"/>
          </a:solidFill>
          <a:latin typeface="+mn-lt"/>
          <a:ea typeface="MS PGothic" pitchFamily="34" charset="-128"/>
          <a:cs typeface="+mn-cs"/>
        </a:defRPr>
      </a:lvl5pPr>
      <a:lvl6pPr marL="2514600" indent="-228600" algn="l" rtl="0" fontAlgn="base">
        <a:spcBef>
          <a:spcPct val="20000"/>
        </a:spcBef>
        <a:spcAft>
          <a:spcPct val="0"/>
        </a:spcAft>
        <a:buFont typeface="Arial" pitchFamily="-1" charset="0"/>
        <a:buChar char="»"/>
        <a:defRPr sz="1600" b="1">
          <a:solidFill>
            <a:schemeClr val="tx1"/>
          </a:solidFill>
          <a:latin typeface="+mn-lt"/>
          <a:ea typeface="+mn-ea"/>
          <a:cs typeface="+mn-cs"/>
        </a:defRPr>
      </a:lvl6pPr>
      <a:lvl7pPr marL="2971800" indent="-228600" algn="l" rtl="0" fontAlgn="base">
        <a:spcBef>
          <a:spcPct val="20000"/>
        </a:spcBef>
        <a:spcAft>
          <a:spcPct val="0"/>
        </a:spcAft>
        <a:buFont typeface="Arial" pitchFamily="-1" charset="0"/>
        <a:buChar char="»"/>
        <a:defRPr sz="1600" b="1">
          <a:solidFill>
            <a:schemeClr val="tx1"/>
          </a:solidFill>
          <a:latin typeface="+mn-lt"/>
          <a:ea typeface="+mn-ea"/>
          <a:cs typeface="+mn-cs"/>
        </a:defRPr>
      </a:lvl7pPr>
      <a:lvl8pPr marL="3429000" indent="-228600" algn="l" rtl="0" fontAlgn="base">
        <a:spcBef>
          <a:spcPct val="20000"/>
        </a:spcBef>
        <a:spcAft>
          <a:spcPct val="0"/>
        </a:spcAft>
        <a:buFont typeface="Arial" pitchFamily="-1" charset="0"/>
        <a:buChar char="»"/>
        <a:defRPr sz="1600" b="1">
          <a:solidFill>
            <a:schemeClr val="tx1"/>
          </a:solidFill>
          <a:latin typeface="+mn-lt"/>
          <a:ea typeface="+mn-ea"/>
          <a:cs typeface="+mn-cs"/>
        </a:defRPr>
      </a:lvl8pPr>
      <a:lvl9pPr marL="3886200" indent="-228600" algn="l" rtl="0" fontAlgn="base">
        <a:spcBef>
          <a:spcPct val="20000"/>
        </a:spcBef>
        <a:spcAft>
          <a:spcPct val="0"/>
        </a:spcAft>
        <a:buFont typeface="Arial" pitchFamily="-1" charset="0"/>
        <a:buChar char="»"/>
        <a:defRPr sz="1600" b="1">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447800"/>
            <a:ext cx="5672138"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7"/>
          <p:cNvSpPr>
            <a:spLocks/>
          </p:cNvSpPr>
          <p:nvPr/>
        </p:nvSpPr>
        <p:spPr bwMode="auto">
          <a:xfrm>
            <a:off x="2098864" y="3819516"/>
            <a:ext cx="557652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en-US" sz="2800" b="1" dirty="0" smtClean="0">
                <a:latin typeface="Calibri" pitchFamily="34" charset="0"/>
                <a:cs typeface="Calibri" pitchFamily="34" charset="0"/>
              </a:rPr>
              <a:t>IT and Implementation Committee</a:t>
            </a:r>
          </a:p>
          <a:p>
            <a:pPr algn="ctr"/>
            <a:r>
              <a:rPr lang="en-US" sz="2800" b="1" dirty="0" smtClean="0">
                <a:latin typeface="Calibri" pitchFamily="34" charset="0"/>
                <a:cs typeface="Calibri" pitchFamily="34" charset="0"/>
              </a:rPr>
              <a:t>Managing Appeals and Notifications</a:t>
            </a:r>
            <a:endParaRPr lang="en-US" sz="2800" b="1" dirty="0">
              <a:latin typeface="Calibri" pitchFamily="34" charset="0"/>
              <a:cs typeface="Calibri" pitchFamily="34" charset="0"/>
            </a:endParaRPr>
          </a:p>
        </p:txBody>
      </p:sp>
      <p:sp>
        <p:nvSpPr>
          <p:cNvPr id="4100" name="Subtitle 8"/>
          <p:cNvSpPr>
            <a:spLocks/>
          </p:cNvSpPr>
          <p:nvPr/>
        </p:nvSpPr>
        <p:spPr bwMode="auto">
          <a:xfrm>
            <a:off x="3836580" y="4860925"/>
            <a:ext cx="169309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20000"/>
              </a:spcBef>
              <a:buFont typeface="Arial" charset="0"/>
              <a:buNone/>
            </a:pPr>
            <a:r>
              <a:rPr lang="en-US" sz="2000" b="1" dirty="0">
                <a:latin typeface="Calibri" pitchFamily="34" charset="0"/>
                <a:cs typeface="Calibri" pitchFamily="34" charset="0"/>
              </a:rPr>
              <a:t>June </a:t>
            </a:r>
            <a:r>
              <a:rPr lang="en-US" sz="2000" b="1" dirty="0" smtClean="0">
                <a:latin typeface="Calibri" pitchFamily="34" charset="0"/>
                <a:cs typeface="Calibri" pitchFamily="34" charset="0"/>
              </a:rPr>
              <a:t>13, </a:t>
            </a:r>
            <a:r>
              <a:rPr lang="en-US" sz="2000" b="1" dirty="0">
                <a:latin typeface="Calibri" pitchFamily="34" charset="0"/>
                <a:cs typeface="Calibri" pitchFamily="34" charset="0"/>
              </a:rPr>
              <a:t>2012 </a:t>
            </a:r>
          </a:p>
        </p:txBody>
      </p:sp>
    </p:spTree>
    <p:extLst>
      <p:ext uri="{BB962C8B-B14F-4D97-AF65-F5344CB8AC3E}">
        <p14:creationId xmlns:p14="http://schemas.microsoft.com/office/powerpoint/2010/main" val="2711070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355" y="615305"/>
            <a:ext cx="6258445" cy="461665"/>
          </a:xfrm>
        </p:spPr>
        <p:txBody>
          <a:bodyPr/>
          <a:lstStyle/>
          <a:p>
            <a:r>
              <a:rPr lang="en-US" dirty="0" smtClean="0">
                <a:latin typeface="Calibri" pitchFamily="34" charset="0"/>
                <a:cs typeface="Calibri" pitchFamily="34" charset="0"/>
              </a:rPr>
              <a:t>Appeals Process Business Requirements</a:t>
            </a:r>
            <a:endParaRPr lang="en-US" dirty="0">
              <a:latin typeface="Calibri" pitchFamily="34" charset="0"/>
              <a:cs typeface="Calibri" pitchFamily="34" charset="0"/>
            </a:endParaRPr>
          </a:p>
        </p:txBody>
      </p:sp>
      <p:sp>
        <p:nvSpPr>
          <p:cNvPr id="3" name="Content Placeholder 2"/>
          <p:cNvSpPr>
            <a:spLocks noGrp="1"/>
          </p:cNvSpPr>
          <p:nvPr>
            <p:ph idx="1"/>
          </p:nvPr>
        </p:nvSpPr>
        <p:spPr>
          <a:xfrm>
            <a:off x="228600" y="1066800"/>
            <a:ext cx="8915400" cy="5607689"/>
          </a:xfrm>
        </p:spPr>
        <p:txBody>
          <a:bodyPr/>
          <a:lstStyle/>
          <a:p>
            <a:pPr marL="0" indent="0">
              <a:buNone/>
            </a:pPr>
            <a:r>
              <a:rPr lang="en-US" sz="2000" dirty="0" smtClean="0">
                <a:latin typeface="Calibri" pitchFamily="34" charset="0"/>
                <a:cs typeface="Calibri" pitchFamily="34" charset="0"/>
              </a:rPr>
              <a:t>The Appeals process should:</a:t>
            </a:r>
          </a:p>
          <a:p>
            <a:r>
              <a:rPr lang="en-US" sz="1800" b="0" dirty="0" smtClean="0">
                <a:latin typeface="Calibri" pitchFamily="34" charset="0"/>
                <a:cs typeface="Calibri" pitchFamily="34" charset="0"/>
              </a:rPr>
              <a:t>Include a mechanism for tracking the life cycle of appeals and outcomes</a:t>
            </a:r>
          </a:p>
          <a:p>
            <a:r>
              <a:rPr lang="en-US" sz="1800" b="0" dirty="0">
                <a:latin typeface="Calibri" pitchFamily="34" charset="0"/>
                <a:cs typeface="Calibri" pitchFamily="34" charset="0"/>
              </a:rPr>
              <a:t>Include the ability to attach documents and other digital material to an </a:t>
            </a:r>
            <a:r>
              <a:rPr lang="en-US" sz="1800" b="0" dirty="0" smtClean="0">
                <a:latin typeface="Calibri" pitchFamily="34" charset="0"/>
                <a:cs typeface="Calibri" pitchFamily="34" charset="0"/>
              </a:rPr>
              <a:t>appeal</a:t>
            </a:r>
          </a:p>
          <a:p>
            <a:r>
              <a:rPr lang="en-US" sz="1800" b="0" dirty="0" smtClean="0">
                <a:latin typeface="Calibri" pitchFamily="34" charset="0"/>
                <a:cs typeface="Calibri" pitchFamily="34" charset="0"/>
              </a:rPr>
              <a:t>Segregate appeals processes from other activities to ensure proper oversight and approval levels for appeals activities</a:t>
            </a:r>
          </a:p>
          <a:p>
            <a:r>
              <a:rPr lang="en-US" sz="1800" b="0" dirty="0">
                <a:latin typeface="Calibri" pitchFamily="34" charset="0"/>
                <a:cs typeface="Calibri" pitchFamily="34" charset="0"/>
              </a:rPr>
              <a:t>Ensure proper notification of all participants in appeals process with enough time to gather data and review appeals materials </a:t>
            </a:r>
            <a:endParaRPr lang="en-US" sz="1800" b="0" dirty="0" smtClean="0">
              <a:latin typeface="Calibri" pitchFamily="34" charset="0"/>
              <a:cs typeface="Calibri" pitchFamily="34" charset="0"/>
            </a:endParaRPr>
          </a:p>
          <a:p>
            <a:r>
              <a:rPr lang="en-US" sz="1800" b="0" dirty="0" smtClean="0">
                <a:latin typeface="Calibri" pitchFamily="34" charset="0"/>
                <a:cs typeface="Calibri" pitchFamily="34" charset="0"/>
              </a:rPr>
              <a:t>Be able to handle inter-agency disputes </a:t>
            </a:r>
          </a:p>
          <a:p>
            <a:r>
              <a:rPr lang="en-US" sz="1800" b="0" i="1" dirty="0" smtClean="0">
                <a:latin typeface="Calibri" pitchFamily="34" charset="0"/>
                <a:cs typeface="Calibri" pitchFamily="34" charset="0"/>
              </a:rPr>
              <a:t>Ensure customer has access to coverage until appeal process is </a:t>
            </a:r>
            <a:r>
              <a:rPr lang="en-US" sz="1800" b="0" i="1" dirty="0" smtClean="0">
                <a:latin typeface="Calibri" pitchFamily="34" charset="0"/>
                <a:cs typeface="Calibri" pitchFamily="34" charset="0"/>
              </a:rPr>
              <a:t>finished (?)</a:t>
            </a:r>
            <a:endParaRPr lang="en-US" sz="1800" b="0" i="1" dirty="0" smtClean="0">
              <a:latin typeface="Calibri" pitchFamily="34" charset="0"/>
              <a:cs typeface="Calibri" pitchFamily="34" charset="0"/>
            </a:endParaRPr>
          </a:p>
          <a:p>
            <a:r>
              <a:rPr lang="en-US" sz="1800" b="0" dirty="0" smtClean="0">
                <a:latin typeface="Calibri" pitchFamily="34" charset="0"/>
                <a:cs typeface="Calibri" pitchFamily="34" charset="0"/>
              </a:rPr>
              <a:t>Provide for both an informal appeals resolution process and a formal appeals process</a:t>
            </a:r>
            <a:r>
              <a:rPr lang="en-US" sz="1800" b="0" i="1" dirty="0" smtClean="0">
                <a:latin typeface="Calibri" pitchFamily="34" charset="0"/>
                <a:cs typeface="Calibri" pitchFamily="34" charset="0"/>
              </a:rPr>
              <a:t>.  Include the ability to escalate to a neutral third party.</a:t>
            </a:r>
          </a:p>
          <a:p>
            <a:r>
              <a:rPr lang="en-US" sz="1800" b="0" dirty="0" smtClean="0">
                <a:latin typeface="Calibri" pitchFamily="34" charset="0"/>
                <a:cs typeface="Calibri" pitchFamily="34" charset="0"/>
              </a:rPr>
              <a:t>Follow all applicable </a:t>
            </a:r>
            <a:r>
              <a:rPr lang="en-US" sz="1800" b="0" dirty="0" smtClean="0">
                <a:latin typeface="Calibri" pitchFamily="34" charset="0"/>
                <a:cs typeface="Calibri" pitchFamily="34" charset="0"/>
              </a:rPr>
              <a:t>laws</a:t>
            </a:r>
          </a:p>
          <a:p>
            <a:r>
              <a:rPr lang="en-US" sz="1800" b="0" dirty="0">
                <a:latin typeface="Calibri" pitchFamily="34" charset="0"/>
                <a:cs typeface="Calibri" pitchFamily="34" charset="0"/>
              </a:rPr>
              <a:t>Maximize the use of technology such that appeals </a:t>
            </a:r>
            <a:r>
              <a:rPr lang="en-US" sz="1800" b="0" i="1" dirty="0">
                <a:latin typeface="Calibri" pitchFamily="34" charset="0"/>
                <a:cs typeface="Calibri" pitchFamily="34" charset="0"/>
              </a:rPr>
              <a:t>can</a:t>
            </a:r>
            <a:r>
              <a:rPr lang="en-US" sz="1800" b="0" dirty="0">
                <a:latin typeface="Calibri" pitchFamily="34" charset="0"/>
                <a:cs typeface="Calibri" pitchFamily="34" charset="0"/>
              </a:rPr>
              <a:t> be </a:t>
            </a:r>
            <a:r>
              <a:rPr lang="en-US" sz="1800" b="0" dirty="0">
                <a:latin typeface="Calibri" pitchFamily="34" charset="0"/>
                <a:cs typeface="Calibri" pitchFamily="34" charset="0"/>
              </a:rPr>
              <a:t>addressed without the Client having to participate in a face-to-face meeting with a COHBE </a:t>
            </a:r>
            <a:r>
              <a:rPr lang="en-US" sz="1800" b="0" dirty="0" smtClean="0">
                <a:latin typeface="Calibri" pitchFamily="34" charset="0"/>
                <a:cs typeface="Calibri" pitchFamily="34" charset="0"/>
              </a:rPr>
              <a:t>representative</a:t>
            </a:r>
            <a:endParaRPr lang="en-US" sz="1800" b="0" dirty="0">
              <a:latin typeface="Calibri" pitchFamily="34" charset="0"/>
              <a:cs typeface="Calibri" pitchFamily="34" charset="0"/>
            </a:endParaRPr>
          </a:p>
          <a:p>
            <a:r>
              <a:rPr lang="en-US" sz="1800" b="0" dirty="0">
                <a:latin typeface="Calibri" pitchFamily="34" charset="0"/>
                <a:cs typeface="Calibri" pitchFamily="34" charset="0"/>
              </a:rPr>
              <a:t>Use additional data sources as deemed appropriate (by COHBE)</a:t>
            </a:r>
          </a:p>
          <a:p>
            <a:r>
              <a:rPr lang="en-US" sz="1800" b="0" dirty="0">
                <a:latin typeface="Calibri" pitchFamily="34" charset="0"/>
                <a:cs typeface="Calibri" pitchFamily="34" charset="0"/>
              </a:rPr>
              <a:t>Use self-attestation as appropriate (need to define these conditions)</a:t>
            </a:r>
          </a:p>
          <a:p>
            <a:endParaRPr lang="en-US" sz="2000" dirty="0">
              <a:latin typeface="Calibri" pitchFamily="34" charset="0"/>
              <a:cs typeface="Calibri" pitchFamily="34" charset="0"/>
            </a:endParaRPr>
          </a:p>
        </p:txBody>
      </p:sp>
    </p:spTree>
    <p:extLst>
      <p:ext uri="{BB962C8B-B14F-4D97-AF65-F5344CB8AC3E}">
        <p14:creationId xmlns:p14="http://schemas.microsoft.com/office/powerpoint/2010/main" val="4013579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039" y="228600"/>
            <a:ext cx="7435049" cy="461665"/>
          </a:xfrm>
        </p:spPr>
        <p:txBody>
          <a:bodyPr/>
          <a:lstStyle/>
          <a:p>
            <a:r>
              <a:rPr lang="en-US" dirty="0" smtClean="0">
                <a:latin typeface="Calibri" pitchFamily="34" charset="0"/>
                <a:cs typeface="Calibri" pitchFamily="34" charset="0"/>
              </a:rPr>
              <a:t>For Comparison - Current HCPF Appeals Process</a:t>
            </a:r>
            <a:endParaRPr lang="en-US" dirty="0">
              <a:latin typeface="Calibri" pitchFamily="34" charset="0"/>
              <a:cs typeface="Calibri" pitchFamily="34" charset="0"/>
            </a:endParaRPr>
          </a:p>
        </p:txBody>
      </p:sp>
      <p:sp>
        <p:nvSpPr>
          <p:cNvPr id="3" name="Content Placeholder 2"/>
          <p:cNvSpPr>
            <a:spLocks noGrp="1"/>
          </p:cNvSpPr>
          <p:nvPr>
            <p:ph idx="1"/>
          </p:nvPr>
        </p:nvSpPr>
        <p:spPr>
          <a:xfrm>
            <a:off x="457200" y="1084451"/>
            <a:ext cx="8229600" cy="4478149"/>
          </a:xfrm>
        </p:spPr>
        <p:txBody>
          <a:bodyPr/>
          <a:lstStyle/>
          <a:p>
            <a:pPr marL="0" indent="0">
              <a:buNone/>
            </a:pPr>
            <a:r>
              <a:rPr lang="en-US" sz="1900" i="1" u="sng" dirty="0" smtClean="0">
                <a:latin typeface="Calibri" pitchFamily="34" charset="0"/>
                <a:cs typeface="Calibri" pitchFamily="34" charset="0"/>
              </a:rPr>
              <a:t>For Medicaid and CHP Eligibility Appeals:</a:t>
            </a:r>
          </a:p>
          <a:p>
            <a:r>
              <a:rPr lang="en-US" sz="1900" b="0" dirty="0" smtClean="0">
                <a:latin typeface="Calibri" pitchFamily="34" charset="0"/>
                <a:cs typeface="Calibri" pitchFamily="34" charset="0"/>
              </a:rPr>
              <a:t>Client sent notification within ten days of decision regarding eligibility, enrollment and cost sharing</a:t>
            </a:r>
          </a:p>
          <a:p>
            <a:r>
              <a:rPr lang="en-US" sz="1900" b="0" dirty="0" smtClean="0">
                <a:latin typeface="Calibri" pitchFamily="34" charset="0"/>
                <a:cs typeface="Calibri" pitchFamily="34" charset="0"/>
              </a:rPr>
              <a:t>An applicant who disagrees with a denial regarding eligibility, enrollment or cost sharing has 30 days from notification date to appeal decision in writing to the Office of Administrative Courts</a:t>
            </a:r>
          </a:p>
          <a:p>
            <a:r>
              <a:rPr lang="en-US" sz="1900" b="0" dirty="0" smtClean="0">
                <a:latin typeface="Calibri" pitchFamily="34" charset="0"/>
                <a:cs typeface="Calibri" pitchFamily="34" charset="0"/>
              </a:rPr>
              <a:t>Department will coordinate appeals process with county or Medical Assistance site.  County or Medical assistance site will review data entry and application for errors and then notify applicant and Department in writing once review is complete.</a:t>
            </a:r>
          </a:p>
          <a:p>
            <a:r>
              <a:rPr lang="en-US" sz="1900" b="0" dirty="0" smtClean="0">
                <a:latin typeface="Calibri" pitchFamily="34" charset="0"/>
                <a:cs typeface="Calibri" pitchFamily="34" charset="0"/>
              </a:rPr>
              <a:t>Client can request dispute resolution conference or formal hearing with Grievance Committee over the phone or in person</a:t>
            </a:r>
          </a:p>
          <a:p>
            <a:r>
              <a:rPr lang="en-US" sz="1900" b="0" dirty="0" smtClean="0">
                <a:latin typeface="Calibri" pitchFamily="34" charset="0"/>
                <a:cs typeface="Calibri" pitchFamily="34" charset="0"/>
              </a:rPr>
              <a:t>If eligible person is enrolled in CHP+ or Medicaid, the person can remain enrolled pending the decision of the appeal</a:t>
            </a:r>
            <a:endParaRPr lang="en-US" sz="1900" b="0" dirty="0">
              <a:latin typeface="Calibri" pitchFamily="34" charset="0"/>
              <a:cs typeface="Calibri" pitchFamily="34" charset="0"/>
            </a:endParaRPr>
          </a:p>
        </p:txBody>
      </p:sp>
    </p:spTree>
    <p:extLst>
      <p:ext uri="{BB962C8B-B14F-4D97-AF65-F5344CB8AC3E}">
        <p14:creationId xmlns:p14="http://schemas.microsoft.com/office/powerpoint/2010/main" val="639926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789" y="615305"/>
            <a:ext cx="6454011" cy="461665"/>
          </a:xfrm>
        </p:spPr>
        <p:txBody>
          <a:bodyPr/>
          <a:lstStyle/>
          <a:p>
            <a:r>
              <a:rPr lang="en-US" dirty="0" smtClean="0">
                <a:latin typeface="Calibri" pitchFamily="34" charset="0"/>
                <a:cs typeface="Calibri" pitchFamily="34" charset="0"/>
              </a:rPr>
              <a:t>Other Thoughts for Discussion on Appeals</a:t>
            </a:r>
            <a:endParaRPr lang="en-US" dirty="0">
              <a:latin typeface="Calibri" pitchFamily="34" charset="0"/>
              <a:cs typeface="Calibri" pitchFamily="34" charset="0"/>
            </a:endParaRPr>
          </a:p>
        </p:txBody>
      </p:sp>
      <p:sp>
        <p:nvSpPr>
          <p:cNvPr id="3" name="Content Placeholder 2"/>
          <p:cNvSpPr>
            <a:spLocks noGrp="1"/>
          </p:cNvSpPr>
          <p:nvPr>
            <p:ph idx="1"/>
          </p:nvPr>
        </p:nvSpPr>
        <p:spPr>
          <a:xfrm>
            <a:off x="457200" y="1143000"/>
            <a:ext cx="8229600" cy="3637919"/>
          </a:xfrm>
        </p:spPr>
        <p:txBody>
          <a:bodyPr/>
          <a:lstStyle/>
          <a:p>
            <a:r>
              <a:rPr lang="en-US" sz="1800" b="0" dirty="0" smtClean="0">
                <a:latin typeface="Calibri" pitchFamily="34" charset="0"/>
                <a:cs typeface="Calibri" pitchFamily="34" charset="0"/>
              </a:rPr>
              <a:t>Does COHBE want to develop an appeals process that is similar to the HCPF process in existence today? This can ensure individuals follow a consistent process and can minimize confusion.  Any drawbacks to adopting current HCPF process? (note – we assume the COHBE contact center will handle the first line of questions/appeals rather than County or Medical offices for appeals that fall into the scope of </a:t>
            </a:r>
            <a:r>
              <a:rPr lang="en-US" sz="1800" b="0" dirty="0" smtClean="0">
                <a:latin typeface="Calibri" pitchFamily="34" charset="0"/>
                <a:cs typeface="Calibri" pitchFamily="34" charset="0"/>
              </a:rPr>
              <a:t>COHBE</a:t>
            </a:r>
            <a:r>
              <a:rPr lang="en-US" sz="1800" b="0" smtClean="0">
                <a:latin typeface="Calibri" pitchFamily="34" charset="0"/>
                <a:cs typeface="Calibri" pitchFamily="34" charset="0"/>
              </a:rPr>
              <a:t>). </a:t>
            </a:r>
            <a:r>
              <a:rPr lang="en-US" sz="1800" b="0" smtClean="0">
                <a:solidFill>
                  <a:srgbClr val="FF0000"/>
                </a:solidFill>
                <a:latin typeface="Calibri" pitchFamily="34" charset="0"/>
                <a:cs typeface="Calibri" pitchFamily="34" charset="0"/>
              </a:rPr>
              <a:t> </a:t>
            </a:r>
          </a:p>
          <a:p>
            <a:pPr marL="0" indent="0">
              <a:buNone/>
            </a:pPr>
            <a:endParaRPr lang="en-US" sz="1800" b="0" dirty="0" smtClean="0">
              <a:latin typeface="Calibri" pitchFamily="34" charset="0"/>
              <a:cs typeface="Calibri" pitchFamily="34" charset="0"/>
            </a:endParaRPr>
          </a:p>
          <a:p>
            <a:r>
              <a:rPr lang="en-US" sz="1800" b="0" dirty="0" smtClean="0">
                <a:latin typeface="Calibri" pitchFamily="34" charset="0"/>
                <a:cs typeface="Calibri" pitchFamily="34" charset="0"/>
              </a:rPr>
              <a:t>Is </a:t>
            </a:r>
            <a:r>
              <a:rPr lang="en-US" sz="1800" b="0" dirty="0" smtClean="0">
                <a:latin typeface="Calibri" pitchFamily="34" charset="0"/>
                <a:cs typeface="Calibri" pitchFamily="34" charset="0"/>
              </a:rPr>
              <a:t>COHBE maximizing efficiencies by building on existing infrastructure to manage appeals?</a:t>
            </a:r>
          </a:p>
          <a:p>
            <a:endParaRPr lang="en-US" sz="1800" b="0" dirty="0" smtClean="0">
              <a:latin typeface="Calibri" pitchFamily="34" charset="0"/>
              <a:cs typeface="Calibri" pitchFamily="34" charset="0"/>
            </a:endParaRPr>
          </a:p>
          <a:p>
            <a:r>
              <a:rPr lang="en-US" sz="1800" b="0" dirty="0" smtClean="0">
                <a:latin typeface="Calibri" pitchFamily="34" charset="0"/>
                <a:cs typeface="Calibri" pitchFamily="34" charset="0"/>
              </a:rPr>
              <a:t>What information needs to be shared between COHBE and its key stakeholders to ensure individuals and employers are given fair and timely appeals?</a:t>
            </a:r>
          </a:p>
        </p:txBody>
      </p:sp>
    </p:spTree>
    <p:extLst>
      <p:ext uri="{BB962C8B-B14F-4D97-AF65-F5344CB8AC3E}">
        <p14:creationId xmlns:p14="http://schemas.microsoft.com/office/powerpoint/2010/main" val="1374092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823243" y="615305"/>
            <a:ext cx="3863557" cy="461665"/>
          </a:xfrm>
        </p:spPr>
        <p:txBody>
          <a:bodyPr/>
          <a:lstStyle/>
          <a:p>
            <a:r>
              <a:rPr lang="en-US" dirty="0" smtClean="0">
                <a:latin typeface="Calibri" pitchFamily="34" charset="0"/>
                <a:cs typeface="Calibri" pitchFamily="34" charset="0"/>
              </a:rPr>
              <a:t>Scope of Discussion: Notices</a:t>
            </a:r>
            <a:endParaRPr lang="en-US" dirty="0">
              <a:latin typeface="Calibri" pitchFamily="34" charset="0"/>
              <a:cs typeface="Calibri" pitchFamily="34" charset="0"/>
            </a:endParaRPr>
          </a:p>
        </p:txBody>
      </p:sp>
      <p:sp>
        <p:nvSpPr>
          <p:cNvPr id="5" name="Content Placeholder 3"/>
          <p:cNvSpPr>
            <a:spLocks noGrp="1"/>
          </p:cNvSpPr>
          <p:nvPr>
            <p:ph idx="1"/>
          </p:nvPr>
        </p:nvSpPr>
        <p:spPr>
          <a:xfrm>
            <a:off x="228600" y="958850"/>
            <a:ext cx="7391400" cy="1739900"/>
          </a:xfrm>
        </p:spPr>
        <p:txBody>
          <a:bodyPr/>
          <a:lstStyle/>
          <a:p>
            <a:pPr marL="0" indent="0" algn="ctr">
              <a:buNone/>
            </a:pPr>
            <a:r>
              <a:rPr lang="en-US" sz="2000" dirty="0" smtClean="0">
                <a:latin typeface="Calibri" pitchFamily="34" charset="0"/>
                <a:cs typeface="Calibri" pitchFamily="34" charset="0"/>
              </a:rPr>
              <a:t>Types of Notices </a:t>
            </a:r>
          </a:p>
          <a:p>
            <a:pPr marL="0" indent="0">
              <a:buNone/>
            </a:pPr>
            <a:endParaRPr lang="en-US" dirty="0">
              <a:latin typeface="Calibri" pitchFamily="34" charset="0"/>
              <a:cs typeface="Calibri" pitchFamily="34" charset="0"/>
            </a:endParaRPr>
          </a:p>
          <a:p>
            <a:pPr marL="0" indent="0">
              <a:buNone/>
            </a:pPr>
            <a:endParaRPr lang="en-US" dirty="0" smtClean="0">
              <a:latin typeface="Calibri" pitchFamily="34" charset="0"/>
              <a:cs typeface="Calibri" pitchFamily="34" charset="0"/>
            </a:endParaRPr>
          </a:p>
          <a:p>
            <a:pPr marL="0" indent="0">
              <a:buNone/>
            </a:pPr>
            <a:endParaRPr lang="en-US" dirty="0">
              <a:latin typeface="Calibri" pitchFamily="34" charset="0"/>
              <a:cs typeface="Calibri" pitchFamily="34" charset="0"/>
            </a:endParaRPr>
          </a:p>
        </p:txBody>
      </p:sp>
      <p:graphicFrame>
        <p:nvGraphicFramePr>
          <p:cNvPr id="6" name="Content Placeholder 5"/>
          <p:cNvGraphicFramePr>
            <a:graphicFrameLocks/>
          </p:cNvGraphicFramePr>
          <p:nvPr>
            <p:extLst>
              <p:ext uri="{D42A27DB-BD31-4B8C-83A1-F6EECF244321}">
                <p14:modId xmlns:p14="http://schemas.microsoft.com/office/powerpoint/2010/main" val="1459796032"/>
              </p:ext>
            </p:extLst>
          </p:nvPr>
        </p:nvGraphicFramePr>
        <p:xfrm>
          <a:off x="228599" y="1305560"/>
          <a:ext cx="7391401" cy="51562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209801"/>
                <a:gridCol w="2971800"/>
                <a:gridCol w="2209800"/>
              </a:tblGrid>
              <a:tr h="304800">
                <a:tc>
                  <a:txBody>
                    <a:bodyPr/>
                    <a:lstStyle/>
                    <a:p>
                      <a:pPr algn="ctr"/>
                      <a:r>
                        <a:rPr lang="en-US" sz="1200" dirty="0" smtClean="0"/>
                        <a:t>Category</a:t>
                      </a:r>
                      <a:endParaRPr lang="en-US" sz="1200" dirty="0"/>
                    </a:p>
                  </a:txBody>
                  <a:tcPr/>
                </a:tc>
                <a:tc>
                  <a:txBody>
                    <a:bodyPr/>
                    <a:lstStyle/>
                    <a:p>
                      <a:pPr algn="ctr"/>
                      <a:r>
                        <a:rPr lang="en-US" sz="1200" dirty="0" smtClean="0"/>
                        <a:t>Specific Notice</a:t>
                      </a:r>
                      <a:endParaRPr lang="en-US" sz="1200" dirty="0"/>
                    </a:p>
                  </a:txBody>
                  <a:tcPr/>
                </a:tc>
                <a:tc>
                  <a:txBody>
                    <a:bodyPr/>
                    <a:lstStyle/>
                    <a:p>
                      <a:pPr algn="ctr"/>
                      <a:r>
                        <a:rPr lang="en-US" sz="1200" i="1" dirty="0" smtClean="0"/>
                        <a:t>In</a:t>
                      </a:r>
                      <a:r>
                        <a:rPr lang="en-US" sz="1200" i="1" baseline="0" dirty="0" smtClean="0"/>
                        <a:t> Scope for COHBE?</a:t>
                      </a:r>
                      <a:endParaRPr lang="en-US" sz="1200" i="1" dirty="0"/>
                    </a:p>
                  </a:txBody>
                  <a:tcPr/>
                </a:tc>
              </a:tr>
              <a:tr h="370840">
                <a:tc>
                  <a:txBody>
                    <a:bodyPr/>
                    <a:lstStyle/>
                    <a:p>
                      <a:r>
                        <a:rPr lang="en-US" sz="1200" dirty="0" smtClean="0">
                          <a:latin typeface="Calibri" pitchFamily="34" charset="0"/>
                          <a:cs typeface="Calibri" pitchFamily="34" charset="0"/>
                        </a:rPr>
                        <a:t>Individual</a:t>
                      </a:r>
                      <a:r>
                        <a:rPr lang="en-US" sz="1200" baseline="0" dirty="0" smtClean="0">
                          <a:latin typeface="Calibri" pitchFamily="34" charset="0"/>
                          <a:cs typeface="Calibri" pitchFamily="34" charset="0"/>
                        </a:rPr>
                        <a:t> Exchange - </a:t>
                      </a:r>
                      <a:r>
                        <a:rPr lang="en-US" sz="1200" dirty="0" smtClean="0">
                          <a:latin typeface="Calibri" pitchFamily="34" charset="0"/>
                          <a:cs typeface="Calibri" pitchFamily="34" charset="0"/>
                        </a:rPr>
                        <a:t>Change in Medicaid</a:t>
                      </a:r>
                      <a:r>
                        <a:rPr lang="en-US" sz="1200" baseline="0" dirty="0" smtClean="0">
                          <a:latin typeface="Calibri" pitchFamily="34" charset="0"/>
                          <a:cs typeface="Calibri" pitchFamily="34" charset="0"/>
                        </a:rPr>
                        <a:t> / CHP eligibility</a:t>
                      </a:r>
                      <a:endParaRPr lang="en-US" sz="1200" dirty="0">
                        <a:latin typeface="Calibri" pitchFamily="34" charset="0"/>
                        <a:cs typeface="Calibri" pitchFamily="34" charset="0"/>
                      </a:endParaRPr>
                    </a:p>
                  </a:txBody>
                  <a:tcPr/>
                </a:tc>
                <a:tc>
                  <a:txBody>
                    <a:bodyPr/>
                    <a:lstStyle/>
                    <a:p>
                      <a:r>
                        <a:rPr lang="en-US" sz="1200" dirty="0" smtClean="0">
                          <a:latin typeface="Calibri" pitchFamily="34" charset="0"/>
                          <a:cs typeface="Calibri" pitchFamily="34" charset="0"/>
                        </a:rPr>
                        <a:t>No</a:t>
                      </a:r>
                      <a:r>
                        <a:rPr lang="en-US" sz="1200" baseline="0" dirty="0" smtClean="0">
                          <a:latin typeface="Calibri" pitchFamily="34" charset="0"/>
                          <a:cs typeface="Calibri" pitchFamily="34" charset="0"/>
                        </a:rPr>
                        <a:t> longer eligible – go to the Exchange to check for  eligibility for subsidies (APTC / CSR)</a:t>
                      </a:r>
                      <a:endParaRPr lang="en-US" sz="1200" dirty="0">
                        <a:latin typeface="Calibri" pitchFamily="34" charset="0"/>
                        <a:cs typeface="Calibri" pitchFamily="34" charset="0"/>
                      </a:endParaRPr>
                    </a:p>
                  </a:txBody>
                  <a:tcPr/>
                </a:tc>
                <a:tc>
                  <a:txBody>
                    <a:bodyPr/>
                    <a:lstStyle/>
                    <a:p>
                      <a:r>
                        <a:rPr lang="en-US" sz="1200" i="1" dirty="0" smtClean="0">
                          <a:latin typeface="Calibri" pitchFamily="34" charset="0"/>
                          <a:cs typeface="Calibri" pitchFamily="34" charset="0"/>
                        </a:rPr>
                        <a:t>To be discussed</a:t>
                      </a:r>
                      <a:r>
                        <a:rPr lang="en-US" sz="1200" i="1" baseline="0" dirty="0" smtClean="0">
                          <a:latin typeface="Calibri" pitchFamily="34" charset="0"/>
                          <a:cs typeface="Calibri" pitchFamily="34" charset="0"/>
                        </a:rPr>
                        <a:t> – We believe n</a:t>
                      </a:r>
                      <a:r>
                        <a:rPr lang="en-US" sz="1200" i="1" dirty="0" smtClean="0">
                          <a:latin typeface="Calibri" pitchFamily="34" charset="0"/>
                          <a:cs typeface="Calibri" pitchFamily="34" charset="0"/>
                        </a:rPr>
                        <a:t>otice will be generated by CBMS</a:t>
                      </a:r>
                      <a:r>
                        <a:rPr lang="en-US" sz="1200" i="1" baseline="0" dirty="0" smtClean="0">
                          <a:latin typeface="Calibri" pitchFamily="34" charset="0"/>
                          <a:cs typeface="Calibri" pitchFamily="34" charset="0"/>
                        </a:rPr>
                        <a:t> telling person about COHBE opportunity</a:t>
                      </a:r>
                      <a:endParaRPr lang="en-US" sz="1200" i="1" dirty="0">
                        <a:latin typeface="Calibri" pitchFamily="34" charset="0"/>
                        <a:cs typeface="Calibri" pitchFamily="34" charset="0"/>
                      </a:endParaRPr>
                    </a:p>
                  </a:txBody>
                  <a:tcPr/>
                </a:tc>
              </a:tr>
              <a:tr h="386080">
                <a:tc>
                  <a:txBody>
                    <a:bodyPr/>
                    <a:lstStyle/>
                    <a:p>
                      <a:r>
                        <a:rPr lang="en-US" sz="1200" dirty="0" smtClean="0">
                          <a:latin typeface="Calibri" pitchFamily="34" charset="0"/>
                          <a:cs typeface="Calibri" pitchFamily="34" charset="0"/>
                        </a:rPr>
                        <a:t>SHOP – Employee no longer eligible</a:t>
                      </a:r>
                      <a:endParaRPr lang="en-US" sz="1200" dirty="0">
                        <a:latin typeface="Calibri" pitchFamily="34" charset="0"/>
                        <a:cs typeface="Calibri" pitchFamily="34" charset="0"/>
                      </a:endParaRPr>
                    </a:p>
                  </a:txBody>
                  <a:tcPr/>
                </a:tc>
                <a:tc>
                  <a:txBody>
                    <a:bodyPr/>
                    <a:lstStyle/>
                    <a:p>
                      <a:r>
                        <a:rPr lang="en-US" sz="1200" dirty="0" smtClean="0">
                          <a:latin typeface="Calibri" pitchFamily="34" charset="0"/>
                          <a:cs typeface="Calibri" pitchFamily="34" charset="0"/>
                        </a:rPr>
                        <a:t>Employer dropped</a:t>
                      </a:r>
                      <a:r>
                        <a:rPr lang="en-US" sz="1200" baseline="0" dirty="0" smtClean="0">
                          <a:latin typeface="Calibri" pitchFamily="34" charset="0"/>
                          <a:cs typeface="Calibri" pitchFamily="34" charset="0"/>
                        </a:rPr>
                        <a:t> your coverage – go to the individual exchange to apply for coverage</a:t>
                      </a:r>
                      <a:endParaRPr lang="en-US" sz="1200" dirty="0">
                        <a:latin typeface="Calibri" pitchFamily="34" charset="0"/>
                        <a:cs typeface="Calibri" pitchFamily="34" charset="0"/>
                      </a:endParaRPr>
                    </a:p>
                  </a:txBody>
                  <a:tcPr/>
                </a:tc>
                <a:tc>
                  <a:txBody>
                    <a:bodyPr/>
                    <a:lstStyle/>
                    <a:p>
                      <a:r>
                        <a:rPr lang="en-US" sz="1200" i="1" dirty="0" smtClean="0">
                          <a:latin typeface="Calibri" pitchFamily="34" charset="0"/>
                          <a:cs typeface="Calibri" pitchFamily="34" charset="0"/>
                        </a:rPr>
                        <a:t>Yes</a:t>
                      </a:r>
                      <a:endParaRPr lang="en-US" sz="1200" i="1" dirty="0">
                        <a:latin typeface="Calibri" pitchFamily="34" charset="0"/>
                        <a:cs typeface="Calibri" pitchFamily="34" charset="0"/>
                      </a:endParaRPr>
                    </a:p>
                  </a:txBody>
                  <a:tcPr/>
                </a:tc>
              </a:tr>
              <a:tr h="370840">
                <a:tc>
                  <a:txBody>
                    <a:bodyPr/>
                    <a:lstStyle/>
                    <a:p>
                      <a:r>
                        <a:rPr lang="en-US" sz="1200" dirty="0" smtClean="0">
                          <a:latin typeface="Calibri" pitchFamily="34" charset="0"/>
                          <a:cs typeface="Calibri" pitchFamily="34" charset="0"/>
                        </a:rPr>
                        <a:t>SHOP and Individual - QHP no longer offered</a:t>
                      </a:r>
                      <a:endParaRPr lang="en-US" sz="1200" dirty="0">
                        <a:latin typeface="Calibri" pitchFamily="34" charset="0"/>
                        <a:cs typeface="Calibri" pitchFamily="34" charset="0"/>
                      </a:endParaRPr>
                    </a:p>
                  </a:txBody>
                  <a:tcPr/>
                </a:tc>
                <a:tc>
                  <a:txBody>
                    <a:bodyPr/>
                    <a:lstStyle/>
                    <a:p>
                      <a:r>
                        <a:rPr lang="en-US" sz="1200" dirty="0" smtClean="0">
                          <a:latin typeface="Calibri" pitchFamily="34" charset="0"/>
                          <a:cs typeface="Calibri" pitchFamily="34" charset="0"/>
                        </a:rPr>
                        <a:t>QHP has been decertified or pulled by carrier,</a:t>
                      </a:r>
                      <a:r>
                        <a:rPr lang="en-US" sz="1200" baseline="0" dirty="0" smtClean="0">
                          <a:latin typeface="Calibri" pitchFamily="34" charset="0"/>
                          <a:cs typeface="Calibri" pitchFamily="34" charset="0"/>
                        </a:rPr>
                        <a:t> go to the Exchange and select another plan</a:t>
                      </a:r>
                      <a:endParaRPr lang="en-US" sz="1200" dirty="0">
                        <a:latin typeface="Calibri" pitchFamily="34" charset="0"/>
                        <a:cs typeface="Calibri" pitchFamily="34" charset="0"/>
                      </a:endParaRPr>
                    </a:p>
                  </a:txBody>
                  <a:tcPr/>
                </a:tc>
                <a:tc>
                  <a:txBody>
                    <a:bodyPr/>
                    <a:lstStyle/>
                    <a:p>
                      <a:r>
                        <a:rPr lang="en-US" sz="1200" i="1" dirty="0" smtClean="0">
                          <a:latin typeface="Calibri" pitchFamily="34" charset="0"/>
                          <a:cs typeface="Calibri" pitchFamily="34" charset="0"/>
                        </a:rPr>
                        <a:t>Yes </a:t>
                      </a:r>
                      <a:endParaRPr lang="en-US" sz="1200" i="1" dirty="0">
                        <a:latin typeface="Calibri" pitchFamily="34" charset="0"/>
                        <a:cs typeface="Calibri" pitchFamily="34" charset="0"/>
                      </a:endParaRPr>
                    </a:p>
                  </a:txBody>
                  <a:tcPr/>
                </a:tc>
              </a:tr>
              <a:tr h="370840">
                <a:tc>
                  <a:txBody>
                    <a:bodyPr/>
                    <a:lstStyle/>
                    <a:p>
                      <a:r>
                        <a:rPr lang="en-US" sz="1200" dirty="0" smtClean="0">
                          <a:latin typeface="Calibri" pitchFamily="34" charset="0"/>
                          <a:cs typeface="Calibri" pitchFamily="34" charset="0"/>
                        </a:rPr>
                        <a:t>SHOP</a:t>
                      </a:r>
                      <a:r>
                        <a:rPr lang="en-US" sz="1200" baseline="0" dirty="0" smtClean="0">
                          <a:latin typeface="Calibri" pitchFamily="34" charset="0"/>
                          <a:cs typeface="Calibri" pitchFamily="34" charset="0"/>
                        </a:rPr>
                        <a:t> and Individual - </a:t>
                      </a:r>
                      <a:r>
                        <a:rPr lang="en-US" sz="1200" dirty="0" smtClean="0">
                          <a:latin typeface="Calibri" pitchFamily="34" charset="0"/>
                          <a:cs typeface="Calibri" pitchFamily="34" charset="0"/>
                        </a:rPr>
                        <a:t>Open enrollment notification</a:t>
                      </a:r>
                      <a:endParaRPr lang="en-US" sz="1200" dirty="0">
                        <a:latin typeface="Calibri" pitchFamily="34" charset="0"/>
                        <a:cs typeface="Calibri" pitchFamily="34" charset="0"/>
                      </a:endParaRPr>
                    </a:p>
                  </a:txBody>
                  <a:tcPr/>
                </a:tc>
                <a:tc>
                  <a:txBody>
                    <a:bodyPr/>
                    <a:lstStyle/>
                    <a:p>
                      <a:r>
                        <a:rPr lang="en-US" sz="1200" dirty="0" smtClean="0">
                          <a:latin typeface="Calibri" pitchFamily="34" charset="0"/>
                          <a:cs typeface="Calibri" pitchFamily="34" charset="0"/>
                        </a:rPr>
                        <a:t>Open enrollment</a:t>
                      </a:r>
                      <a:r>
                        <a:rPr lang="en-US" sz="1200" baseline="0" dirty="0" smtClean="0">
                          <a:latin typeface="Calibri" pitchFamily="34" charset="0"/>
                          <a:cs typeface="Calibri" pitchFamily="34" charset="0"/>
                        </a:rPr>
                        <a:t> period will start soon </a:t>
                      </a:r>
                      <a:endParaRPr lang="en-US" sz="1200" dirty="0">
                        <a:latin typeface="Calibri" pitchFamily="34" charset="0"/>
                        <a:cs typeface="Calibri" pitchFamily="34" charset="0"/>
                      </a:endParaRPr>
                    </a:p>
                  </a:txBody>
                  <a:tcPr/>
                </a:tc>
                <a:tc>
                  <a:txBody>
                    <a:bodyPr/>
                    <a:lstStyle/>
                    <a:p>
                      <a:r>
                        <a:rPr lang="en-US" sz="1200" i="1" dirty="0" smtClean="0">
                          <a:latin typeface="Calibri" pitchFamily="34" charset="0"/>
                          <a:cs typeface="Calibri" pitchFamily="34" charset="0"/>
                        </a:rPr>
                        <a:t>Yes</a:t>
                      </a:r>
                      <a:endParaRPr lang="en-US" sz="1200" i="1" dirty="0">
                        <a:latin typeface="Calibri" pitchFamily="34" charset="0"/>
                        <a:cs typeface="Calibri" pitchFamily="34" charset="0"/>
                      </a:endParaRPr>
                    </a:p>
                  </a:txBody>
                  <a:tcPr/>
                </a:tc>
              </a:tr>
              <a:tr h="279400">
                <a:tc>
                  <a:txBody>
                    <a:bodyPr/>
                    <a:lstStyle/>
                    <a:p>
                      <a:r>
                        <a:rPr lang="en-US" sz="1200" dirty="0" smtClean="0">
                          <a:latin typeface="Calibri" pitchFamily="34" charset="0"/>
                          <a:cs typeface="Calibri" pitchFamily="34" charset="0"/>
                        </a:rPr>
                        <a:t>SHOP –</a:t>
                      </a:r>
                      <a:r>
                        <a:rPr lang="en-US" sz="1200" baseline="0" dirty="0" smtClean="0">
                          <a:latin typeface="Calibri" pitchFamily="34" charset="0"/>
                          <a:cs typeface="Calibri" pitchFamily="34" charset="0"/>
                        </a:rPr>
                        <a:t> Bill past due</a:t>
                      </a:r>
                      <a:endParaRPr lang="en-US" sz="1200" dirty="0">
                        <a:latin typeface="Calibri" pitchFamily="34" charset="0"/>
                        <a:cs typeface="Calibri" pitchFamily="34" charset="0"/>
                      </a:endParaRPr>
                    </a:p>
                  </a:txBody>
                  <a:tcPr/>
                </a:tc>
                <a:tc>
                  <a:txBody>
                    <a:bodyPr/>
                    <a:lstStyle/>
                    <a:p>
                      <a:r>
                        <a:rPr lang="en-US" sz="1200" dirty="0" smtClean="0">
                          <a:latin typeface="Calibri" pitchFamily="34" charset="0"/>
                          <a:cs typeface="Calibri" pitchFamily="34" charset="0"/>
                        </a:rPr>
                        <a:t>Small</a:t>
                      </a:r>
                      <a:r>
                        <a:rPr lang="en-US" sz="1200" baseline="0" dirty="0" smtClean="0">
                          <a:latin typeface="Calibri" pitchFamily="34" charset="0"/>
                          <a:cs typeface="Calibri" pitchFamily="34" charset="0"/>
                        </a:rPr>
                        <a:t> business payment delinquency notice</a:t>
                      </a:r>
                      <a:endParaRPr lang="en-US" sz="1200" dirty="0">
                        <a:latin typeface="Calibri" pitchFamily="34" charset="0"/>
                        <a:cs typeface="Calibri" pitchFamily="34" charset="0"/>
                      </a:endParaRPr>
                    </a:p>
                  </a:txBody>
                  <a:tcPr/>
                </a:tc>
                <a:tc>
                  <a:txBody>
                    <a:bodyPr/>
                    <a:lstStyle/>
                    <a:p>
                      <a:r>
                        <a:rPr lang="en-US" sz="1200" i="1" dirty="0" smtClean="0">
                          <a:latin typeface="Calibri" pitchFamily="34" charset="0"/>
                          <a:cs typeface="Calibri" pitchFamily="34" charset="0"/>
                        </a:rPr>
                        <a:t>Yes</a:t>
                      </a:r>
                      <a:endParaRPr lang="en-US" sz="1200" i="1" dirty="0">
                        <a:latin typeface="Calibri" pitchFamily="34" charset="0"/>
                        <a:cs typeface="Calibri" pitchFamily="34" charset="0"/>
                      </a:endParaRPr>
                    </a:p>
                  </a:txBody>
                  <a:tcPr/>
                </a:tc>
              </a:tr>
              <a:tr h="370840">
                <a:tc>
                  <a:txBody>
                    <a:bodyPr/>
                    <a:lstStyle/>
                    <a:p>
                      <a:r>
                        <a:rPr lang="en-US" sz="1200" dirty="0" smtClean="0">
                          <a:latin typeface="Calibri" pitchFamily="34" charset="0"/>
                          <a:cs typeface="Calibri" pitchFamily="34" charset="0"/>
                        </a:rPr>
                        <a:t>Individual</a:t>
                      </a:r>
                      <a:r>
                        <a:rPr lang="en-US" sz="1200" baseline="0" dirty="0" smtClean="0">
                          <a:latin typeface="Calibri" pitchFamily="34" charset="0"/>
                          <a:cs typeface="Calibri" pitchFamily="34" charset="0"/>
                        </a:rPr>
                        <a:t> – Bill past due</a:t>
                      </a:r>
                      <a:endParaRPr lang="en-US" sz="1200" dirty="0">
                        <a:latin typeface="Calibri" pitchFamily="34" charset="0"/>
                        <a:cs typeface="Calibri" pitchFamily="34" charset="0"/>
                      </a:endParaRPr>
                    </a:p>
                  </a:txBody>
                  <a:tcPr/>
                </a:tc>
                <a:tc>
                  <a:txBody>
                    <a:bodyPr/>
                    <a:lstStyle/>
                    <a:p>
                      <a:r>
                        <a:rPr lang="en-US" sz="1200" dirty="0" smtClean="0">
                          <a:latin typeface="Calibri" pitchFamily="34" charset="0"/>
                          <a:cs typeface="Calibri" pitchFamily="34" charset="0"/>
                        </a:rPr>
                        <a:t>Exchange received</a:t>
                      </a:r>
                      <a:r>
                        <a:rPr lang="en-US" sz="1200" baseline="0" dirty="0" smtClean="0">
                          <a:latin typeface="Calibri" pitchFamily="34" charset="0"/>
                          <a:cs typeface="Calibri" pitchFamily="34" charset="0"/>
                        </a:rPr>
                        <a:t> notification from Carrier that individual is not paying bills</a:t>
                      </a:r>
                      <a:endParaRPr lang="en-US" sz="1200" dirty="0">
                        <a:latin typeface="Calibri" pitchFamily="34" charset="0"/>
                        <a:cs typeface="Calibri" pitchFamily="34" charset="0"/>
                      </a:endParaRPr>
                    </a:p>
                  </a:txBody>
                  <a:tcPr/>
                </a:tc>
                <a:tc>
                  <a:txBody>
                    <a:bodyPr/>
                    <a:lstStyle/>
                    <a:p>
                      <a:r>
                        <a:rPr lang="en-US" sz="1200" i="1" dirty="0" smtClean="0">
                          <a:latin typeface="Calibri" pitchFamily="34" charset="0"/>
                          <a:cs typeface="Calibri" pitchFamily="34" charset="0"/>
                        </a:rPr>
                        <a:t>No</a:t>
                      </a:r>
                      <a:endParaRPr lang="en-US" sz="1200" i="1" dirty="0">
                        <a:latin typeface="Calibri" pitchFamily="34" charset="0"/>
                        <a:cs typeface="Calibri" pitchFamily="34" charset="0"/>
                      </a:endParaRPr>
                    </a:p>
                  </a:txBody>
                  <a:tcPr/>
                </a:tc>
              </a:tr>
              <a:tr h="370840">
                <a:tc>
                  <a:txBody>
                    <a:bodyPr/>
                    <a:lstStyle/>
                    <a:p>
                      <a:r>
                        <a:rPr lang="en-US" sz="1200" dirty="0" smtClean="0">
                          <a:latin typeface="Calibri" pitchFamily="34" charset="0"/>
                          <a:cs typeface="Calibri" pitchFamily="34" charset="0"/>
                        </a:rPr>
                        <a:t>SHOP – employer no longer eligible for PTC</a:t>
                      </a:r>
                      <a:endParaRPr lang="en-US" sz="1200" dirty="0">
                        <a:latin typeface="Calibri" pitchFamily="34" charset="0"/>
                        <a:cs typeface="Calibri"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Calibri" pitchFamily="34" charset="0"/>
                          <a:cs typeface="Calibri" pitchFamily="34" charset="0"/>
                        </a:rPr>
                        <a:t>Employer</a:t>
                      </a:r>
                      <a:r>
                        <a:rPr lang="en-US" sz="1200" baseline="0" dirty="0" smtClean="0">
                          <a:latin typeface="Calibri" pitchFamily="34" charset="0"/>
                          <a:cs typeface="Calibri" pitchFamily="34" charset="0"/>
                        </a:rPr>
                        <a:t> is no longer eligible for PTC due to change in circumstance</a:t>
                      </a:r>
                      <a:endParaRPr lang="en-US" sz="1200" dirty="0">
                        <a:latin typeface="Calibri" pitchFamily="34" charset="0"/>
                        <a:cs typeface="Calibri"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dirty="0" smtClean="0">
                          <a:latin typeface="Calibri" pitchFamily="34" charset="0"/>
                          <a:cs typeface="Calibri" pitchFamily="34" charset="0"/>
                        </a:rPr>
                        <a:t>Yes </a:t>
                      </a:r>
                      <a:endParaRPr lang="en-US" sz="1200" i="1" dirty="0">
                        <a:latin typeface="Calibri" pitchFamily="34" charset="0"/>
                        <a:cs typeface="Calibri" pitchFamily="34" charset="0"/>
                      </a:endParaRPr>
                    </a:p>
                  </a:txBody>
                  <a:tcPr/>
                </a:tc>
              </a:tr>
              <a:tr h="370840">
                <a:tc>
                  <a:txBody>
                    <a:bodyPr/>
                    <a:lstStyle/>
                    <a:p>
                      <a:r>
                        <a:rPr lang="en-US" sz="1200" dirty="0" smtClean="0">
                          <a:latin typeface="Calibri" pitchFamily="34" charset="0"/>
                          <a:cs typeface="Calibri" pitchFamily="34" charset="0"/>
                        </a:rPr>
                        <a:t>SHOP</a:t>
                      </a:r>
                      <a:r>
                        <a:rPr lang="en-US" sz="1200" baseline="0" dirty="0" smtClean="0">
                          <a:latin typeface="Calibri" pitchFamily="34" charset="0"/>
                          <a:cs typeface="Calibri" pitchFamily="34" charset="0"/>
                        </a:rPr>
                        <a:t> – notice to employer that an employee was determined eligible for APTC / CSR</a:t>
                      </a:r>
                      <a:endParaRPr lang="en-US" sz="1200" dirty="0">
                        <a:latin typeface="Calibri" pitchFamily="34" charset="0"/>
                        <a:cs typeface="Calibri"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Calibri" pitchFamily="34" charset="0"/>
                          <a:cs typeface="Calibri" pitchFamily="34" charset="0"/>
                        </a:rPr>
                        <a:t>One of your</a:t>
                      </a:r>
                      <a:r>
                        <a:rPr lang="en-US" sz="1200" baseline="0" dirty="0" smtClean="0">
                          <a:latin typeface="Calibri" pitchFamily="34" charset="0"/>
                          <a:cs typeface="Calibri" pitchFamily="34" charset="0"/>
                        </a:rPr>
                        <a:t> employees was determined to be eligible for APTC / CSP </a:t>
                      </a:r>
                      <a:endParaRPr lang="en-US" sz="1200" dirty="0">
                        <a:latin typeface="Calibri" pitchFamily="34" charset="0"/>
                        <a:cs typeface="Calibri"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dirty="0" smtClean="0">
                          <a:latin typeface="Calibri" pitchFamily="34" charset="0"/>
                          <a:cs typeface="Calibri" pitchFamily="34" charset="0"/>
                        </a:rPr>
                        <a:t>Yes</a:t>
                      </a:r>
                      <a:endParaRPr lang="en-US" sz="1200" i="1" dirty="0">
                        <a:latin typeface="Calibri" pitchFamily="34" charset="0"/>
                        <a:cs typeface="Calibri" pitchFamily="34" charset="0"/>
                      </a:endParaRPr>
                    </a:p>
                  </a:txBody>
                  <a:tcPr/>
                </a:tc>
              </a:tr>
              <a:tr h="370840">
                <a:tc>
                  <a:txBody>
                    <a:bodyPr/>
                    <a:lstStyle/>
                    <a:p>
                      <a:r>
                        <a:rPr lang="en-US" sz="1200" dirty="0" smtClean="0">
                          <a:latin typeface="Calibri" pitchFamily="34" charset="0"/>
                          <a:cs typeface="Calibri" pitchFamily="34" charset="0"/>
                        </a:rPr>
                        <a:t>SHOP – employer has filed appeal for</a:t>
                      </a:r>
                      <a:r>
                        <a:rPr lang="en-US" sz="1200" baseline="0" dirty="0" smtClean="0">
                          <a:latin typeface="Calibri" pitchFamily="34" charset="0"/>
                          <a:cs typeface="Calibri" pitchFamily="34" charset="0"/>
                        </a:rPr>
                        <a:t> employees APTC</a:t>
                      </a:r>
                      <a:endParaRPr lang="en-US" sz="1200" dirty="0">
                        <a:latin typeface="Calibri" pitchFamily="34" charset="0"/>
                        <a:cs typeface="Calibri"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Calibri" pitchFamily="34" charset="0"/>
                          <a:cs typeface="Calibri" pitchFamily="34" charset="0"/>
                        </a:rPr>
                        <a:t>Notice to employee</a:t>
                      </a:r>
                      <a:r>
                        <a:rPr lang="en-US" sz="1200" baseline="0" dirty="0" smtClean="0">
                          <a:latin typeface="Calibri" pitchFamily="34" charset="0"/>
                          <a:cs typeface="Calibri" pitchFamily="34" charset="0"/>
                        </a:rPr>
                        <a:t> that their employer has filed an appeal disputing  the employee’s eligibility for APTC / CSR </a:t>
                      </a:r>
                      <a:endParaRPr lang="en-US" sz="1200" dirty="0">
                        <a:latin typeface="Calibri" pitchFamily="34" charset="0"/>
                        <a:cs typeface="Calibri"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dirty="0" smtClean="0">
                          <a:latin typeface="Calibri" pitchFamily="34" charset="0"/>
                          <a:cs typeface="Calibri" pitchFamily="34" charset="0"/>
                        </a:rPr>
                        <a:t>Yes </a:t>
                      </a:r>
                      <a:endParaRPr lang="en-US" sz="1200" i="1" dirty="0">
                        <a:latin typeface="Calibri" pitchFamily="34" charset="0"/>
                        <a:cs typeface="Calibri" pitchFamily="34" charset="0"/>
                      </a:endParaRPr>
                    </a:p>
                  </a:txBody>
                  <a:tcPr/>
                </a:tc>
              </a:tr>
            </a:tbl>
          </a:graphicData>
        </a:graphic>
      </p:graphicFrame>
      <p:sp>
        <p:nvSpPr>
          <p:cNvPr id="9" name="Right Brace 8"/>
          <p:cNvSpPr/>
          <p:nvPr/>
        </p:nvSpPr>
        <p:spPr>
          <a:xfrm>
            <a:off x="7620000" y="1600200"/>
            <a:ext cx="609600" cy="4876800"/>
          </a:xfrm>
          <a:prstGeom prst="rightBrace">
            <a:avLst>
              <a:gd name="adj1" fmla="val 62216"/>
              <a:gd name="adj2" fmla="val 50209"/>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8153400" y="3581400"/>
            <a:ext cx="970255" cy="954107"/>
          </a:xfrm>
          <a:prstGeom prst="rect">
            <a:avLst/>
          </a:prstGeom>
          <a:noFill/>
        </p:spPr>
        <p:txBody>
          <a:bodyPr wrap="square" rtlCol="0">
            <a:spAutoFit/>
          </a:bodyPr>
          <a:lstStyle/>
          <a:p>
            <a:r>
              <a:rPr lang="en-US" sz="1400" i="1" dirty="0" smtClean="0">
                <a:latin typeface="Calibri" pitchFamily="34" charset="0"/>
                <a:cs typeface="Calibri" pitchFamily="34" charset="0"/>
              </a:rPr>
              <a:t>The focus for today’s discussion on Notices</a:t>
            </a:r>
            <a:endParaRPr lang="en-US" sz="1400" i="1" dirty="0">
              <a:latin typeface="Calibri" pitchFamily="34" charset="0"/>
              <a:cs typeface="Calibri" pitchFamily="34" charset="0"/>
            </a:endParaRPr>
          </a:p>
        </p:txBody>
      </p:sp>
    </p:spTree>
    <p:extLst>
      <p:ext uri="{BB962C8B-B14F-4D97-AF65-F5344CB8AC3E}">
        <p14:creationId xmlns:p14="http://schemas.microsoft.com/office/powerpoint/2010/main" val="3183578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1400" y="228600"/>
            <a:ext cx="1297150" cy="461665"/>
          </a:xfrm>
        </p:spPr>
        <p:txBody>
          <a:bodyPr/>
          <a:lstStyle/>
          <a:p>
            <a:r>
              <a:rPr lang="en-US" dirty="0" smtClean="0">
                <a:latin typeface="Calibri" pitchFamily="34" charset="0"/>
                <a:cs typeface="Calibri" pitchFamily="34" charset="0"/>
              </a:rPr>
              <a:t>Notices</a:t>
            </a:r>
            <a:endParaRPr lang="en-US" dirty="0">
              <a:latin typeface="Calibri" pitchFamily="34" charset="0"/>
              <a:cs typeface="Calibri" pitchFamily="34" charset="0"/>
            </a:endParaRPr>
          </a:p>
        </p:txBody>
      </p:sp>
      <p:sp>
        <p:nvSpPr>
          <p:cNvPr id="3" name="Content Placeholder 2"/>
          <p:cNvSpPr>
            <a:spLocks noGrp="1"/>
          </p:cNvSpPr>
          <p:nvPr>
            <p:ph idx="1"/>
          </p:nvPr>
        </p:nvSpPr>
        <p:spPr>
          <a:xfrm>
            <a:off x="381000" y="533400"/>
            <a:ext cx="8229600" cy="5213735"/>
          </a:xfrm>
        </p:spPr>
        <p:txBody>
          <a:bodyPr/>
          <a:lstStyle/>
          <a:p>
            <a:pPr marL="0" indent="0">
              <a:buNone/>
            </a:pPr>
            <a:r>
              <a:rPr lang="en-US" dirty="0" smtClean="0">
                <a:latin typeface="Calibri" pitchFamily="34" charset="0"/>
                <a:cs typeface="Calibri" pitchFamily="34" charset="0"/>
              </a:rPr>
              <a:t>Notices are Sent to Individuals:</a:t>
            </a:r>
          </a:p>
          <a:p>
            <a:r>
              <a:rPr lang="en-US" sz="2000" b="0" dirty="0" smtClean="0">
                <a:latin typeface="Calibri" pitchFamily="34" charset="0"/>
                <a:cs typeface="Calibri" pitchFamily="34" charset="0"/>
              </a:rPr>
              <a:t>Before open enrollment</a:t>
            </a:r>
          </a:p>
          <a:p>
            <a:r>
              <a:rPr lang="en-US" sz="2000" b="0" dirty="0" smtClean="0">
                <a:latin typeface="Calibri" pitchFamily="34" charset="0"/>
                <a:cs typeface="Calibri" pitchFamily="34" charset="0"/>
              </a:rPr>
              <a:t>When the Exchange receives information </a:t>
            </a:r>
            <a:r>
              <a:rPr lang="en-US" sz="2000" b="0" dirty="0" smtClean="0">
                <a:latin typeface="Calibri" pitchFamily="34" charset="0"/>
                <a:cs typeface="Calibri" pitchFamily="34" charset="0"/>
              </a:rPr>
              <a:t>that </a:t>
            </a:r>
            <a:r>
              <a:rPr lang="en-US" sz="2000" b="0" dirty="0" smtClean="0">
                <a:latin typeface="Calibri" pitchFamily="34" charset="0"/>
                <a:cs typeface="Calibri" pitchFamily="34" charset="0"/>
              </a:rPr>
              <a:t>the individual is no longer eligible for subsidies on the Exchange due to age, change in MAGI determination or other life </a:t>
            </a:r>
            <a:r>
              <a:rPr lang="en-US" sz="2000" b="0" dirty="0" smtClean="0">
                <a:latin typeface="Calibri" pitchFamily="34" charset="0"/>
                <a:cs typeface="Calibri" pitchFamily="34" charset="0"/>
              </a:rPr>
              <a:t>event </a:t>
            </a:r>
            <a:endParaRPr lang="en-US" sz="2000" b="0" dirty="0" smtClean="0">
              <a:latin typeface="Calibri" pitchFamily="34" charset="0"/>
              <a:cs typeface="Calibri" pitchFamily="34" charset="0"/>
            </a:endParaRPr>
          </a:p>
          <a:p>
            <a:r>
              <a:rPr lang="en-US" sz="2000" b="0" dirty="0" smtClean="0">
                <a:latin typeface="Calibri" pitchFamily="34" charset="0"/>
                <a:cs typeface="Calibri" pitchFamily="34" charset="0"/>
              </a:rPr>
              <a:t>When </a:t>
            </a:r>
            <a:r>
              <a:rPr lang="en-US" sz="2000" b="0" dirty="0" smtClean="0">
                <a:latin typeface="Calibri" pitchFamily="34" charset="0"/>
                <a:cs typeface="Calibri" pitchFamily="34" charset="0"/>
              </a:rPr>
              <a:t>an employee is no longer covered under an employer’s plan</a:t>
            </a:r>
          </a:p>
          <a:p>
            <a:r>
              <a:rPr lang="en-US" sz="2000" b="0" dirty="0" smtClean="0">
                <a:latin typeface="Calibri" pitchFamily="34" charset="0"/>
                <a:cs typeface="Calibri" pitchFamily="34" charset="0"/>
              </a:rPr>
              <a:t>When a QHP is no longer available </a:t>
            </a:r>
          </a:p>
          <a:p>
            <a:r>
              <a:rPr lang="en-US" sz="2000" b="0" dirty="0" smtClean="0">
                <a:latin typeface="Calibri" pitchFamily="34" charset="0"/>
                <a:cs typeface="Calibri" pitchFamily="34" charset="0"/>
              </a:rPr>
              <a:t>If their employer appeals their APTC / CSR eligibility </a:t>
            </a:r>
          </a:p>
          <a:p>
            <a:pPr marL="0" indent="0">
              <a:buNone/>
            </a:pPr>
            <a:r>
              <a:rPr lang="en-US" dirty="0" smtClean="0">
                <a:latin typeface="Calibri" pitchFamily="34" charset="0"/>
                <a:cs typeface="Calibri" pitchFamily="34" charset="0"/>
              </a:rPr>
              <a:t>Notices </a:t>
            </a:r>
            <a:r>
              <a:rPr lang="en-US" dirty="0">
                <a:latin typeface="Calibri" pitchFamily="34" charset="0"/>
                <a:cs typeface="Calibri" pitchFamily="34" charset="0"/>
              </a:rPr>
              <a:t>are sent to Employers:</a:t>
            </a:r>
          </a:p>
          <a:p>
            <a:r>
              <a:rPr lang="en-US" sz="2000" b="0" dirty="0">
                <a:latin typeface="Calibri" pitchFamily="34" charset="0"/>
                <a:cs typeface="Calibri" pitchFamily="34" charset="0"/>
              </a:rPr>
              <a:t>When </a:t>
            </a:r>
            <a:r>
              <a:rPr lang="en-US" sz="2000" b="0" dirty="0" smtClean="0">
                <a:latin typeface="Calibri" pitchFamily="34" charset="0"/>
                <a:cs typeface="Calibri" pitchFamily="34" charset="0"/>
              </a:rPr>
              <a:t>they are delinquent in paying their premium</a:t>
            </a:r>
          </a:p>
          <a:p>
            <a:r>
              <a:rPr lang="en-US" sz="2000" b="0" dirty="0" smtClean="0">
                <a:latin typeface="Calibri" pitchFamily="34" charset="0"/>
                <a:cs typeface="Calibri" pitchFamily="34" charset="0"/>
              </a:rPr>
              <a:t>When a QHP is no longer available</a:t>
            </a:r>
          </a:p>
          <a:p>
            <a:r>
              <a:rPr lang="en-US" sz="2000" b="0" dirty="0" smtClean="0">
                <a:latin typeface="Calibri" pitchFamily="34" charset="0"/>
                <a:cs typeface="Calibri" pitchFamily="34" charset="0"/>
              </a:rPr>
              <a:t>Before open enrollment</a:t>
            </a:r>
          </a:p>
          <a:p>
            <a:r>
              <a:rPr lang="en-US" sz="2000" b="0" dirty="0" smtClean="0">
                <a:latin typeface="Calibri" pitchFamily="34" charset="0"/>
                <a:cs typeface="Calibri" pitchFamily="34" charset="0"/>
              </a:rPr>
              <a:t>When one of their employees is determined to be eligible for APTC / CSR </a:t>
            </a:r>
            <a:endParaRPr lang="en-US" sz="2000" b="0" dirty="0">
              <a:latin typeface="Calibri" pitchFamily="34" charset="0"/>
              <a:cs typeface="Calibri" pitchFamily="34" charset="0"/>
            </a:endParaRPr>
          </a:p>
          <a:p>
            <a:endParaRPr lang="en-US" sz="2000" b="0" dirty="0">
              <a:latin typeface="Calibri" pitchFamily="34" charset="0"/>
              <a:cs typeface="Calibri" pitchFamily="34" charset="0"/>
            </a:endParaRPr>
          </a:p>
        </p:txBody>
      </p:sp>
    </p:spTree>
    <p:extLst>
      <p:ext uri="{BB962C8B-B14F-4D97-AF65-F5344CB8AC3E}">
        <p14:creationId xmlns:p14="http://schemas.microsoft.com/office/powerpoint/2010/main" val="2737739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7320" y="615305"/>
            <a:ext cx="4889480" cy="461665"/>
          </a:xfrm>
        </p:spPr>
        <p:txBody>
          <a:bodyPr/>
          <a:lstStyle/>
          <a:p>
            <a:r>
              <a:rPr lang="en-US" dirty="0" smtClean="0">
                <a:latin typeface="Calibri" pitchFamily="34" charset="0"/>
                <a:cs typeface="Calibri" pitchFamily="34" charset="0"/>
              </a:rPr>
              <a:t>Notices Business Requirements</a:t>
            </a:r>
            <a:endParaRPr lang="en-US" dirty="0">
              <a:latin typeface="Calibri" pitchFamily="34" charset="0"/>
              <a:cs typeface="Calibri" pitchFamily="34" charset="0"/>
            </a:endParaRPr>
          </a:p>
        </p:txBody>
      </p:sp>
      <p:sp>
        <p:nvSpPr>
          <p:cNvPr id="3" name="Content Placeholder 2"/>
          <p:cNvSpPr>
            <a:spLocks noGrp="1"/>
          </p:cNvSpPr>
          <p:nvPr>
            <p:ph idx="1"/>
          </p:nvPr>
        </p:nvSpPr>
        <p:spPr>
          <a:xfrm>
            <a:off x="457200" y="1308100"/>
            <a:ext cx="8229600" cy="3477875"/>
          </a:xfrm>
        </p:spPr>
        <p:txBody>
          <a:bodyPr/>
          <a:lstStyle/>
          <a:p>
            <a:pPr marL="0" indent="0">
              <a:buNone/>
            </a:pPr>
            <a:r>
              <a:rPr lang="en-US" sz="2000" dirty="0" smtClean="0">
                <a:latin typeface="Calibri" pitchFamily="34" charset="0"/>
                <a:cs typeface="Calibri" pitchFamily="34" charset="0"/>
              </a:rPr>
              <a:t>Notices should:</a:t>
            </a:r>
          </a:p>
          <a:p>
            <a:r>
              <a:rPr lang="en-US" sz="2000" b="0" dirty="0" smtClean="0">
                <a:latin typeface="Calibri" pitchFamily="34" charset="0"/>
                <a:cs typeface="Calibri" pitchFamily="34" charset="0"/>
              </a:rPr>
              <a:t>Be clear, concise and written at the right level and in the right language for the intended audience</a:t>
            </a:r>
          </a:p>
          <a:p>
            <a:r>
              <a:rPr lang="en-US" sz="2000" b="0" dirty="0" smtClean="0">
                <a:latin typeface="Calibri" pitchFamily="34" charset="0"/>
                <a:cs typeface="Calibri" pitchFamily="34" charset="0"/>
              </a:rPr>
              <a:t>Be accurate</a:t>
            </a:r>
          </a:p>
          <a:p>
            <a:r>
              <a:rPr lang="en-US" sz="2000" b="0" dirty="0" smtClean="0">
                <a:latin typeface="Calibri" pitchFamily="34" charset="0"/>
                <a:cs typeface="Calibri" pitchFamily="34" charset="0"/>
              </a:rPr>
              <a:t>Ensure </a:t>
            </a:r>
            <a:r>
              <a:rPr lang="en-US" sz="2000" b="0" dirty="0" smtClean="0">
                <a:latin typeface="Calibri" pitchFamily="34" charset="0"/>
                <a:cs typeface="Calibri" pitchFamily="34" charset="0"/>
              </a:rPr>
              <a:t>clear </a:t>
            </a:r>
            <a:r>
              <a:rPr lang="en-US" sz="2000" b="0" dirty="0" smtClean="0">
                <a:latin typeface="Calibri" pitchFamily="34" charset="0"/>
                <a:cs typeface="Calibri" pitchFamily="34" charset="0"/>
              </a:rPr>
              <a:t>notification of actions to be </a:t>
            </a:r>
            <a:r>
              <a:rPr lang="en-US" sz="2000" b="0" dirty="0" smtClean="0">
                <a:latin typeface="Calibri" pitchFamily="34" charset="0"/>
                <a:cs typeface="Calibri" pitchFamily="34" charset="0"/>
              </a:rPr>
              <a:t>taken, and provide enough </a:t>
            </a:r>
            <a:r>
              <a:rPr lang="en-US" sz="2000" b="0" dirty="0">
                <a:latin typeface="Calibri" pitchFamily="34" charset="0"/>
                <a:cs typeface="Calibri" pitchFamily="34" charset="0"/>
              </a:rPr>
              <a:t>time </a:t>
            </a:r>
            <a:r>
              <a:rPr lang="en-US" sz="2000" b="0" dirty="0" smtClean="0">
                <a:latin typeface="Calibri" pitchFamily="34" charset="0"/>
                <a:cs typeface="Calibri" pitchFamily="34" charset="0"/>
              </a:rPr>
              <a:t>for the individual or employer to </a:t>
            </a:r>
            <a:r>
              <a:rPr lang="en-US" sz="2000" b="0" dirty="0">
                <a:latin typeface="Calibri" pitchFamily="34" charset="0"/>
                <a:cs typeface="Calibri" pitchFamily="34" charset="0"/>
              </a:rPr>
              <a:t>gather </a:t>
            </a:r>
            <a:r>
              <a:rPr lang="en-US" sz="2000" b="0" dirty="0" smtClean="0">
                <a:latin typeface="Calibri" pitchFamily="34" charset="0"/>
                <a:cs typeface="Calibri" pitchFamily="34" charset="0"/>
              </a:rPr>
              <a:t>data </a:t>
            </a:r>
            <a:r>
              <a:rPr lang="en-US" sz="2000" b="0" dirty="0">
                <a:latin typeface="Calibri" pitchFamily="34" charset="0"/>
                <a:cs typeface="Calibri" pitchFamily="34" charset="0"/>
              </a:rPr>
              <a:t>and </a:t>
            </a:r>
            <a:r>
              <a:rPr lang="en-US" sz="2000" b="0" dirty="0" smtClean="0">
                <a:latin typeface="Calibri" pitchFamily="34" charset="0"/>
                <a:cs typeface="Calibri" pitchFamily="34" charset="0"/>
              </a:rPr>
              <a:t>take appropriate action </a:t>
            </a:r>
            <a:r>
              <a:rPr lang="en-US" sz="2000" b="0" dirty="0" smtClean="0">
                <a:solidFill>
                  <a:srgbClr val="FF0000"/>
                </a:solidFill>
                <a:latin typeface="Calibri" pitchFamily="34" charset="0"/>
                <a:cs typeface="Calibri" pitchFamily="34" charset="0"/>
              </a:rPr>
              <a:t> </a:t>
            </a:r>
            <a:endParaRPr lang="en-US" sz="2000" b="0" dirty="0" smtClean="0">
              <a:solidFill>
                <a:srgbClr val="FF0000"/>
              </a:solidFill>
              <a:latin typeface="Calibri" pitchFamily="34" charset="0"/>
              <a:cs typeface="Calibri" pitchFamily="34" charset="0"/>
            </a:endParaRPr>
          </a:p>
          <a:p>
            <a:r>
              <a:rPr lang="en-US" sz="2000" b="0" i="1" dirty="0" smtClean="0">
                <a:latin typeface="Calibri" pitchFamily="34" charset="0"/>
                <a:cs typeface="Calibri" pitchFamily="34" charset="0"/>
              </a:rPr>
              <a:t>Be ‘legally supportable’ </a:t>
            </a:r>
            <a:r>
              <a:rPr lang="en-US" sz="2000" b="0" i="1" dirty="0" smtClean="0">
                <a:latin typeface="Calibri" pitchFamily="34" charset="0"/>
                <a:cs typeface="Calibri" pitchFamily="34" charset="0"/>
              </a:rPr>
              <a:t> </a:t>
            </a:r>
            <a:endParaRPr lang="en-US" sz="2000" b="0" i="1" dirty="0" smtClean="0">
              <a:latin typeface="Calibri" pitchFamily="34" charset="0"/>
              <a:cs typeface="Calibri" pitchFamily="34" charset="0"/>
            </a:endParaRPr>
          </a:p>
          <a:p>
            <a:r>
              <a:rPr lang="en-US" sz="2000" b="0" dirty="0" smtClean="0">
                <a:latin typeface="Calibri" pitchFamily="34" charset="0"/>
                <a:cs typeface="Calibri" pitchFamily="34" charset="0"/>
              </a:rPr>
              <a:t>Be delivered in the most efficient manner, taking into consideration the customer’s preferences, the need for traceability, and the mission of the Exchange </a:t>
            </a:r>
          </a:p>
        </p:txBody>
      </p:sp>
    </p:spTree>
    <p:extLst>
      <p:ext uri="{BB962C8B-B14F-4D97-AF65-F5344CB8AC3E}">
        <p14:creationId xmlns:p14="http://schemas.microsoft.com/office/powerpoint/2010/main" val="3617496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7749" y="615305"/>
            <a:ext cx="6369051" cy="461665"/>
          </a:xfrm>
        </p:spPr>
        <p:txBody>
          <a:bodyPr/>
          <a:lstStyle/>
          <a:p>
            <a:r>
              <a:rPr lang="en-US" dirty="0" smtClean="0">
                <a:latin typeface="Calibri" pitchFamily="34" charset="0"/>
                <a:cs typeface="Calibri" pitchFamily="34" charset="0"/>
              </a:rPr>
              <a:t>Other Thoughts for Discussion on Notices</a:t>
            </a:r>
            <a:endParaRPr lang="en-US" dirty="0">
              <a:latin typeface="Calibri" pitchFamily="34" charset="0"/>
              <a:cs typeface="Calibri" pitchFamily="34" charset="0"/>
            </a:endParaRPr>
          </a:p>
        </p:txBody>
      </p:sp>
      <p:sp>
        <p:nvSpPr>
          <p:cNvPr id="3" name="Content Placeholder 2"/>
          <p:cNvSpPr>
            <a:spLocks noGrp="1"/>
          </p:cNvSpPr>
          <p:nvPr>
            <p:ph idx="1"/>
          </p:nvPr>
        </p:nvSpPr>
        <p:spPr>
          <a:xfrm>
            <a:off x="457200" y="1308100"/>
            <a:ext cx="8229600" cy="707886"/>
          </a:xfrm>
        </p:spPr>
        <p:txBody>
          <a:bodyPr/>
          <a:lstStyle/>
          <a:p>
            <a:r>
              <a:rPr lang="en-US" sz="2000" b="0" dirty="0" smtClean="0">
                <a:latin typeface="Calibri" pitchFamily="34" charset="0"/>
                <a:cs typeface="Calibri" pitchFamily="34" charset="0"/>
              </a:rPr>
              <a:t>What considerations need to be given during COHBE’s design phase to ensure the technology platform gives accurate and timely notifications? </a:t>
            </a:r>
            <a:endParaRPr lang="en-US" sz="2000" b="0" dirty="0">
              <a:latin typeface="Calibri" pitchFamily="34" charset="0"/>
              <a:cs typeface="Calibri" pitchFamily="34" charset="0"/>
            </a:endParaRPr>
          </a:p>
        </p:txBody>
      </p:sp>
    </p:spTree>
    <p:extLst>
      <p:ext uri="{BB962C8B-B14F-4D97-AF65-F5344CB8AC3E}">
        <p14:creationId xmlns:p14="http://schemas.microsoft.com/office/powerpoint/2010/main" val="2897576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95600"/>
            <a:ext cx="8229600" cy="923330"/>
          </a:xfrm>
        </p:spPr>
        <p:txBody>
          <a:bodyPr/>
          <a:lstStyle/>
          <a:p>
            <a:pPr marL="0" indent="0" algn="ctr">
              <a:buNone/>
            </a:pPr>
            <a:r>
              <a:rPr lang="en-US" dirty="0" smtClean="0">
                <a:latin typeface="Calibri" pitchFamily="34" charset="0"/>
                <a:cs typeface="Calibri" pitchFamily="34" charset="0"/>
              </a:rPr>
              <a:t> </a:t>
            </a:r>
            <a:r>
              <a:rPr lang="en-US" sz="5400" dirty="0" smtClean="0">
                <a:latin typeface="Calibri" pitchFamily="34" charset="0"/>
                <a:cs typeface="Calibri" pitchFamily="34" charset="0"/>
              </a:rPr>
              <a:t>Next Steps</a:t>
            </a:r>
            <a:endParaRPr lang="en-US" sz="5400" dirty="0">
              <a:latin typeface="Calibri" pitchFamily="34" charset="0"/>
              <a:cs typeface="Calibri" pitchFamily="34" charset="0"/>
            </a:endParaRP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2716213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489825" y="228600"/>
            <a:ext cx="1501775" cy="523875"/>
          </a:xfrm>
        </p:spPr>
        <p:txBody>
          <a:bodyPr/>
          <a:lstStyle/>
          <a:p>
            <a:r>
              <a:rPr lang="en-US" sz="2800" dirty="0" smtClean="0">
                <a:latin typeface="Calibri" pitchFamily="34" charset="0"/>
                <a:cs typeface="Calibri" pitchFamily="34" charset="0"/>
              </a:rPr>
              <a:t>Agenda </a:t>
            </a:r>
          </a:p>
        </p:txBody>
      </p:sp>
      <p:sp>
        <p:nvSpPr>
          <p:cNvPr id="6147" name="Rectangle 3"/>
          <p:cNvSpPr>
            <a:spLocks noGrp="1" noChangeArrowheads="1"/>
          </p:cNvSpPr>
          <p:nvPr>
            <p:ph type="body" idx="1"/>
          </p:nvPr>
        </p:nvSpPr>
        <p:spPr>
          <a:xfrm>
            <a:off x="533400" y="533400"/>
            <a:ext cx="8305800" cy="5718489"/>
          </a:xfrm>
        </p:spPr>
        <p:txBody>
          <a:bodyPr/>
          <a:lstStyle/>
          <a:p>
            <a:pPr>
              <a:tabLst>
                <a:tab pos="7666038" algn="r"/>
              </a:tabLst>
              <a:defRPr/>
            </a:pPr>
            <a:r>
              <a:rPr lang="en-US" sz="2000" dirty="0" smtClean="0">
                <a:latin typeface="Calibri" pitchFamily="34" charset="0"/>
                <a:cs typeface="Calibri" pitchFamily="34" charset="0"/>
              </a:rPr>
              <a:t>Welcome &amp; Overview </a:t>
            </a:r>
          </a:p>
          <a:p>
            <a:pPr>
              <a:tabLst>
                <a:tab pos="7666038" algn="r"/>
              </a:tabLst>
              <a:defRPr/>
            </a:pPr>
            <a:r>
              <a:rPr lang="en-US" sz="2000" dirty="0" smtClean="0">
                <a:latin typeface="Calibri" pitchFamily="34" charset="0"/>
                <a:cs typeface="Calibri" pitchFamily="34" charset="0"/>
              </a:rPr>
              <a:t>Framing the Essential Question	15 min</a:t>
            </a:r>
          </a:p>
          <a:p>
            <a:pPr lvl="1">
              <a:tabLst>
                <a:tab pos="7666038" algn="r"/>
              </a:tabLst>
              <a:defRPr/>
            </a:pPr>
            <a:r>
              <a:rPr lang="en-US" sz="1600" dirty="0">
                <a:latin typeface="Calibri" pitchFamily="34" charset="0"/>
                <a:cs typeface="Calibri" pitchFamily="34" charset="0"/>
              </a:rPr>
              <a:t>Goals and objectives </a:t>
            </a:r>
            <a:endParaRPr lang="en-US" sz="1600" dirty="0" smtClean="0">
              <a:latin typeface="Calibri" pitchFamily="34" charset="0"/>
              <a:cs typeface="Calibri" pitchFamily="34" charset="0"/>
            </a:endParaRPr>
          </a:p>
          <a:p>
            <a:pPr lvl="1">
              <a:tabLst>
                <a:tab pos="7666038" algn="r"/>
              </a:tabLst>
              <a:defRPr/>
            </a:pPr>
            <a:r>
              <a:rPr lang="en-US" sz="1600" dirty="0" smtClean="0">
                <a:latin typeface="Calibri" pitchFamily="34" charset="0"/>
                <a:cs typeface="Calibri" pitchFamily="34" charset="0"/>
              </a:rPr>
              <a:t>Definitions</a:t>
            </a:r>
            <a:endParaRPr lang="en-US" sz="1600" dirty="0">
              <a:latin typeface="Calibri" pitchFamily="34" charset="0"/>
              <a:cs typeface="Calibri" pitchFamily="34" charset="0"/>
            </a:endParaRPr>
          </a:p>
          <a:p>
            <a:pPr lvl="1">
              <a:tabLst>
                <a:tab pos="7666038" algn="r"/>
              </a:tabLst>
              <a:defRPr/>
            </a:pPr>
            <a:r>
              <a:rPr lang="en-US" sz="1600" dirty="0" smtClean="0">
                <a:latin typeface="Calibri" pitchFamily="34" charset="0"/>
                <a:cs typeface="Calibri" pitchFamily="34" charset="0"/>
              </a:rPr>
              <a:t>Questions </a:t>
            </a:r>
            <a:r>
              <a:rPr lang="en-US" sz="1600" dirty="0">
                <a:latin typeface="Calibri" pitchFamily="34" charset="0"/>
                <a:cs typeface="Calibri" pitchFamily="34" charset="0"/>
              </a:rPr>
              <a:t>for IT and Implementation Committee and Board </a:t>
            </a:r>
          </a:p>
          <a:p>
            <a:pPr lvl="1">
              <a:tabLst>
                <a:tab pos="7666038" algn="r"/>
              </a:tabLst>
              <a:defRPr/>
            </a:pPr>
            <a:r>
              <a:rPr lang="en-US" sz="1600" dirty="0" smtClean="0">
                <a:latin typeface="Calibri" pitchFamily="34" charset="0"/>
                <a:cs typeface="Calibri" pitchFamily="34" charset="0"/>
              </a:rPr>
              <a:t>What appeals are in scope for COHBE?</a:t>
            </a:r>
          </a:p>
          <a:p>
            <a:pPr lvl="1">
              <a:tabLst>
                <a:tab pos="7666038" algn="r"/>
              </a:tabLst>
              <a:defRPr/>
            </a:pPr>
            <a:r>
              <a:rPr lang="en-US" sz="1600" dirty="0" smtClean="0">
                <a:latin typeface="Calibri" pitchFamily="34" charset="0"/>
                <a:cs typeface="Calibri" pitchFamily="34" charset="0"/>
              </a:rPr>
              <a:t>What notifications are in scope for COHBE?	 </a:t>
            </a:r>
          </a:p>
          <a:p>
            <a:pPr>
              <a:tabLst>
                <a:tab pos="7666038" algn="r"/>
              </a:tabLst>
              <a:defRPr/>
            </a:pPr>
            <a:r>
              <a:rPr lang="en-US" sz="2000" dirty="0" smtClean="0">
                <a:latin typeface="Calibri" pitchFamily="34" charset="0"/>
                <a:cs typeface="Calibri" pitchFamily="34" charset="0"/>
              </a:rPr>
              <a:t>Appeals </a:t>
            </a:r>
            <a:r>
              <a:rPr lang="en-US" sz="2000" dirty="0">
                <a:latin typeface="Calibri" pitchFamily="34" charset="0"/>
                <a:cs typeface="Calibri" pitchFamily="34" charset="0"/>
              </a:rPr>
              <a:t>Discussion 	20 min</a:t>
            </a:r>
          </a:p>
          <a:p>
            <a:pPr lvl="1">
              <a:tabLst>
                <a:tab pos="7666038" algn="r"/>
              </a:tabLst>
              <a:defRPr/>
            </a:pPr>
            <a:r>
              <a:rPr lang="en-US" sz="1600" dirty="0" smtClean="0">
                <a:latin typeface="Calibri" pitchFamily="34" charset="0"/>
                <a:cs typeface="Calibri" pitchFamily="34" charset="0"/>
              </a:rPr>
              <a:t>Appeal scenarios	 </a:t>
            </a:r>
          </a:p>
          <a:p>
            <a:pPr lvl="1">
              <a:tabLst>
                <a:tab pos="7666038" algn="r"/>
              </a:tabLst>
              <a:defRPr/>
            </a:pPr>
            <a:r>
              <a:rPr lang="en-US" sz="1600" dirty="0" smtClean="0">
                <a:latin typeface="Calibri" pitchFamily="34" charset="0"/>
                <a:cs typeface="Calibri" pitchFamily="34" charset="0"/>
              </a:rPr>
              <a:t>Roles in appeal process	 </a:t>
            </a:r>
          </a:p>
          <a:p>
            <a:pPr lvl="1">
              <a:tabLst>
                <a:tab pos="7666038" algn="r"/>
              </a:tabLst>
              <a:defRPr/>
            </a:pPr>
            <a:r>
              <a:rPr lang="en-US" sz="1600" dirty="0" smtClean="0">
                <a:latin typeface="Calibri" pitchFamily="34" charset="0"/>
                <a:cs typeface="Calibri" pitchFamily="34" charset="0"/>
              </a:rPr>
              <a:t>Overview of current HCPF appeal process</a:t>
            </a:r>
          </a:p>
          <a:p>
            <a:pPr lvl="1">
              <a:tabLst>
                <a:tab pos="7666038" algn="r"/>
              </a:tabLst>
              <a:defRPr/>
            </a:pPr>
            <a:r>
              <a:rPr lang="en-US" sz="1600" dirty="0" smtClean="0">
                <a:latin typeface="Calibri" pitchFamily="34" charset="0"/>
                <a:cs typeface="Calibri" pitchFamily="34" charset="0"/>
              </a:rPr>
              <a:t>Appeals process business requirements	 </a:t>
            </a:r>
          </a:p>
          <a:p>
            <a:pPr lvl="1">
              <a:tabLst>
                <a:tab pos="7666038" algn="r"/>
              </a:tabLst>
              <a:defRPr/>
            </a:pPr>
            <a:r>
              <a:rPr lang="en-US" sz="1600" dirty="0" smtClean="0">
                <a:latin typeface="Calibri" pitchFamily="34" charset="0"/>
                <a:cs typeface="Calibri" pitchFamily="34" charset="0"/>
              </a:rPr>
              <a:t>Open Questions on Appeals </a:t>
            </a:r>
          </a:p>
          <a:p>
            <a:pPr>
              <a:tabLst>
                <a:tab pos="7666038" algn="r"/>
              </a:tabLst>
              <a:defRPr/>
            </a:pPr>
            <a:r>
              <a:rPr lang="en-US" sz="2000" dirty="0">
                <a:latin typeface="Calibri" pitchFamily="34" charset="0"/>
                <a:cs typeface="Calibri" pitchFamily="34" charset="0"/>
              </a:rPr>
              <a:t>Notifications Discussion	20 min</a:t>
            </a:r>
          </a:p>
          <a:p>
            <a:pPr lvl="1">
              <a:tabLst>
                <a:tab pos="7666038" algn="r"/>
              </a:tabLst>
              <a:defRPr/>
            </a:pPr>
            <a:r>
              <a:rPr lang="en-US" sz="1600" dirty="0">
                <a:latin typeface="Calibri" pitchFamily="34" charset="0"/>
                <a:cs typeface="Calibri" pitchFamily="34" charset="0"/>
              </a:rPr>
              <a:t>Notifications </a:t>
            </a:r>
            <a:r>
              <a:rPr lang="en-US" sz="1600" dirty="0" smtClean="0">
                <a:latin typeface="Calibri" pitchFamily="34" charset="0"/>
                <a:cs typeface="Calibri" pitchFamily="34" charset="0"/>
              </a:rPr>
              <a:t>Scenarios</a:t>
            </a:r>
          </a:p>
          <a:p>
            <a:pPr lvl="1">
              <a:tabLst>
                <a:tab pos="7666038" algn="r"/>
              </a:tabLst>
              <a:defRPr/>
            </a:pPr>
            <a:r>
              <a:rPr lang="en-US" sz="1600" dirty="0" smtClean="0">
                <a:latin typeface="Calibri" pitchFamily="34" charset="0"/>
                <a:cs typeface="Calibri" pitchFamily="34" charset="0"/>
              </a:rPr>
              <a:t>Notices business requirements</a:t>
            </a:r>
          </a:p>
          <a:p>
            <a:pPr lvl="1">
              <a:tabLst>
                <a:tab pos="7666038" algn="r"/>
              </a:tabLst>
              <a:defRPr/>
            </a:pPr>
            <a:r>
              <a:rPr lang="en-US" sz="1600" dirty="0" smtClean="0">
                <a:latin typeface="Calibri" pitchFamily="34" charset="0"/>
                <a:cs typeface="Calibri" pitchFamily="34" charset="0"/>
              </a:rPr>
              <a:t>Open Questions on Notifications</a:t>
            </a:r>
            <a:endParaRPr lang="en-US" sz="2000" dirty="0" smtClean="0">
              <a:latin typeface="Calibri" pitchFamily="34" charset="0"/>
              <a:cs typeface="Calibri" pitchFamily="34" charset="0"/>
            </a:endParaRPr>
          </a:p>
          <a:p>
            <a:pPr>
              <a:tabLst>
                <a:tab pos="7666038" algn="r"/>
              </a:tabLst>
              <a:defRPr/>
            </a:pPr>
            <a:r>
              <a:rPr lang="en-US" sz="2000" dirty="0" smtClean="0">
                <a:latin typeface="Calibri" pitchFamily="34" charset="0"/>
                <a:cs typeface="Calibri" pitchFamily="34" charset="0"/>
              </a:rPr>
              <a:t>Next steps	5 min</a:t>
            </a:r>
          </a:p>
        </p:txBody>
      </p:sp>
    </p:spTree>
    <p:extLst>
      <p:ext uri="{BB962C8B-B14F-4D97-AF65-F5344CB8AC3E}">
        <p14:creationId xmlns:p14="http://schemas.microsoft.com/office/powerpoint/2010/main" val="3519947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3827" y="609600"/>
            <a:ext cx="2860077" cy="461665"/>
          </a:xfrm>
        </p:spPr>
        <p:txBody>
          <a:bodyPr/>
          <a:lstStyle/>
          <a:p>
            <a:r>
              <a:rPr lang="en-US" dirty="0" smtClean="0">
                <a:latin typeface="Calibri" pitchFamily="34" charset="0"/>
                <a:cs typeface="Calibri" pitchFamily="34" charset="0"/>
              </a:rPr>
              <a:t>Goals and Objectives</a:t>
            </a:r>
            <a:endParaRPr lang="en-US" dirty="0">
              <a:latin typeface="Calibri" pitchFamily="34" charset="0"/>
              <a:cs typeface="Calibri" pitchFamily="34" charset="0"/>
            </a:endParaRPr>
          </a:p>
        </p:txBody>
      </p:sp>
      <p:sp>
        <p:nvSpPr>
          <p:cNvPr id="3" name="Content Placeholder 2"/>
          <p:cNvSpPr>
            <a:spLocks noGrp="1"/>
          </p:cNvSpPr>
          <p:nvPr>
            <p:ph idx="1"/>
          </p:nvPr>
        </p:nvSpPr>
        <p:spPr>
          <a:xfrm>
            <a:off x="228600" y="1143000"/>
            <a:ext cx="8763000" cy="3231654"/>
          </a:xfrm>
        </p:spPr>
        <p:txBody>
          <a:bodyPr/>
          <a:lstStyle/>
          <a:p>
            <a:pPr marL="0" indent="0">
              <a:buNone/>
            </a:pPr>
            <a:r>
              <a:rPr lang="en-US" sz="2000" i="1" u="sng" dirty="0" smtClean="0">
                <a:latin typeface="Calibri" pitchFamily="34" charset="0"/>
                <a:cs typeface="Calibri" pitchFamily="34" charset="0"/>
              </a:rPr>
              <a:t>Goals and Objectives</a:t>
            </a:r>
            <a:r>
              <a:rPr lang="en-US" sz="2000" b="0" dirty="0" smtClean="0">
                <a:latin typeface="Calibri" pitchFamily="34" charset="0"/>
                <a:cs typeface="Calibri" pitchFamily="34" charset="0"/>
              </a:rPr>
              <a:t>:</a:t>
            </a:r>
          </a:p>
          <a:p>
            <a:r>
              <a:rPr lang="en-US" sz="2000" b="0" dirty="0" smtClean="0">
                <a:latin typeface="Calibri" pitchFamily="34" charset="0"/>
                <a:cs typeface="Calibri" pitchFamily="34" charset="0"/>
              </a:rPr>
              <a:t>Support </a:t>
            </a:r>
            <a:r>
              <a:rPr lang="en-US" sz="2000" b="0" dirty="0">
                <a:latin typeface="Calibri" pitchFamily="34" charset="0"/>
                <a:cs typeface="Calibri" pitchFamily="34" charset="0"/>
              </a:rPr>
              <a:t>SB 11‐200 intent to increase access, affordability and choice for individuals and small </a:t>
            </a:r>
            <a:r>
              <a:rPr lang="en-US" sz="2000" b="0" dirty="0" smtClean="0">
                <a:latin typeface="Calibri" pitchFamily="34" charset="0"/>
                <a:cs typeface="Calibri" pitchFamily="34" charset="0"/>
              </a:rPr>
              <a:t>employers purchasing </a:t>
            </a:r>
            <a:r>
              <a:rPr lang="en-US" sz="2000" b="0" dirty="0">
                <a:latin typeface="Calibri" pitchFamily="34" charset="0"/>
                <a:cs typeface="Calibri" pitchFamily="34" charset="0"/>
              </a:rPr>
              <a:t>health insurance in Colorado</a:t>
            </a:r>
            <a:r>
              <a:rPr lang="en-US" sz="2000" b="0" dirty="0" smtClean="0">
                <a:latin typeface="Calibri" pitchFamily="34" charset="0"/>
                <a:cs typeface="Calibri" pitchFamily="34" charset="0"/>
              </a:rPr>
              <a:t>.</a:t>
            </a:r>
          </a:p>
          <a:p>
            <a:endParaRPr lang="en-US" sz="2000" b="0" dirty="0">
              <a:latin typeface="Calibri" pitchFamily="34" charset="0"/>
              <a:cs typeface="Calibri" pitchFamily="34" charset="0"/>
            </a:endParaRPr>
          </a:p>
          <a:p>
            <a:r>
              <a:rPr lang="en-US" sz="2000" b="0" dirty="0" smtClean="0">
                <a:latin typeface="Calibri" pitchFamily="34" charset="0"/>
                <a:cs typeface="Calibri" pitchFamily="34" charset="0"/>
              </a:rPr>
              <a:t>Facilitate </a:t>
            </a:r>
            <a:r>
              <a:rPr lang="en-US" sz="2000" b="0" dirty="0">
                <a:latin typeface="Calibri" pitchFamily="34" charset="0"/>
                <a:cs typeface="Calibri" pitchFamily="34" charset="0"/>
              </a:rPr>
              <a:t>a smooth and efficient </a:t>
            </a:r>
            <a:r>
              <a:rPr lang="en-US" sz="2000" b="0" dirty="0" smtClean="0">
                <a:latin typeface="Calibri" pitchFamily="34" charset="0"/>
                <a:cs typeface="Calibri" pitchFamily="34" charset="0"/>
              </a:rPr>
              <a:t>appeals process </a:t>
            </a:r>
            <a:r>
              <a:rPr lang="en-US" sz="2000" b="0" dirty="0">
                <a:latin typeface="Calibri" pitchFamily="34" charset="0"/>
                <a:cs typeface="Calibri" pitchFamily="34" charset="0"/>
              </a:rPr>
              <a:t>for </a:t>
            </a:r>
            <a:r>
              <a:rPr lang="en-US" sz="2000" b="0" dirty="0" smtClean="0">
                <a:latin typeface="Calibri" pitchFamily="34" charset="0"/>
                <a:cs typeface="Calibri" pitchFamily="34" charset="0"/>
              </a:rPr>
              <a:t>individuals and employers – including handoffs between organizations</a:t>
            </a:r>
          </a:p>
          <a:p>
            <a:endParaRPr lang="en-US" sz="2000" b="0" dirty="0">
              <a:latin typeface="Calibri" pitchFamily="34" charset="0"/>
              <a:cs typeface="Calibri" pitchFamily="34" charset="0"/>
            </a:endParaRPr>
          </a:p>
          <a:p>
            <a:r>
              <a:rPr lang="en-US" sz="2000" b="0" dirty="0" smtClean="0">
                <a:latin typeface="Calibri" pitchFamily="34" charset="0"/>
                <a:cs typeface="Calibri" pitchFamily="34" charset="0"/>
              </a:rPr>
              <a:t>Meet </a:t>
            </a:r>
            <a:r>
              <a:rPr lang="en-US" sz="2000" b="0" dirty="0">
                <a:latin typeface="Calibri" pitchFamily="34" charset="0"/>
                <a:cs typeface="Calibri" pitchFamily="34" charset="0"/>
              </a:rPr>
              <a:t>the Exchange implementation </a:t>
            </a:r>
            <a:r>
              <a:rPr lang="en-US" sz="2000" b="0" dirty="0" smtClean="0">
                <a:latin typeface="Calibri" pitchFamily="34" charset="0"/>
                <a:cs typeface="Calibri" pitchFamily="34" charset="0"/>
              </a:rPr>
              <a:t>timeline</a:t>
            </a:r>
          </a:p>
          <a:p>
            <a:pPr marL="0" indent="0">
              <a:buNone/>
            </a:pPr>
            <a:endParaRPr lang="en-US" sz="2000" b="0" dirty="0" smtClean="0">
              <a:latin typeface="Calibri" pitchFamily="34" charset="0"/>
              <a:cs typeface="Calibri" pitchFamily="34" charset="0"/>
            </a:endParaRPr>
          </a:p>
        </p:txBody>
      </p:sp>
    </p:spTree>
    <p:extLst>
      <p:ext uri="{BB962C8B-B14F-4D97-AF65-F5344CB8AC3E}">
        <p14:creationId xmlns:p14="http://schemas.microsoft.com/office/powerpoint/2010/main" val="25435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3558" y="615305"/>
            <a:ext cx="1773242" cy="461665"/>
          </a:xfrm>
        </p:spPr>
        <p:txBody>
          <a:bodyPr/>
          <a:lstStyle/>
          <a:p>
            <a:r>
              <a:rPr lang="en-US" dirty="0" smtClean="0"/>
              <a:t>Definitions</a:t>
            </a:r>
            <a:endParaRPr lang="en-US" dirty="0"/>
          </a:p>
        </p:txBody>
      </p:sp>
      <p:sp>
        <p:nvSpPr>
          <p:cNvPr id="3" name="Content Placeholder 2"/>
          <p:cNvSpPr>
            <a:spLocks noGrp="1"/>
          </p:cNvSpPr>
          <p:nvPr>
            <p:ph idx="1"/>
          </p:nvPr>
        </p:nvSpPr>
        <p:spPr>
          <a:xfrm>
            <a:off x="457200" y="1308100"/>
            <a:ext cx="8229600" cy="3539430"/>
          </a:xfrm>
        </p:spPr>
        <p:txBody>
          <a:bodyPr/>
          <a:lstStyle/>
          <a:p>
            <a:r>
              <a:rPr lang="en-US" sz="2000" b="0" dirty="0" smtClean="0"/>
              <a:t>For the purposes of this discussion, the following definition of </a:t>
            </a:r>
            <a:r>
              <a:rPr lang="en-US" sz="2000" dirty="0" smtClean="0"/>
              <a:t>appeals</a:t>
            </a:r>
            <a:r>
              <a:rPr lang="en-US" sz="2000" b="0" dirty="0" smtClean="0"/>
              <a:t> is being used:</a:t>
            </a:r>
          </a:p>
          <a:p>
            <a:endParaRPr lang="en-US" sz="2000" b="0" dirty="0" smtClean="0"/>
          </a:p>
          <a:p>
            <a:pPr lvl="1"/>
            <a:r>
              <a:rPr lang="en-US" b="0" dirty="0" smtClean="0"/>
              <a:t>an </a:t>
            </a:r>
            <a:r>
              <a:rPr lang="en-US" b="0" dirty="0"/>
              <a:t>application or proceeding for review by a higher </a:t>
            </a:r>
            <a:r>
              <a:rPr lang="en-US" b="0" dirty="0" smtClean="0"/>
              <a:t>authority, or </a:t>
            </a:r>
            <a:endParaRPr lang="en-US" b="0" dirty="0"/>
          </a:p>
          <a:p>
            <a:pPr lvl="1"/>
            <a:r>
              <a:rPr lang="en-US" b="0" dirty="0" smtClean="0"/>
              <a:t>a </a:t>
            </a:r>
            <a:r>
              <a:rPr lang="en-US" b="0" dirty="0"/>
              <a:t>formal </a:t>
            </a:r>
            <a:r>
              <a:rPr lang="en-US" b="0" dirty="0" smtClean="0"/>
              <a:t>question </a:t>
            </a:r>
            <a:r>
              <a:rPr lang="en-US" b="0" dirty="0"/>
              <a:t>as to the correctness of a ruling </a:t>
            </a:r>
            <a:r>
              <a:rPr lang="en-US" b="0" dirty="0" smtClean="0"/>
              <a:t>or decision</a:t>
            </a:r>
            <a:endParaRPr lang="en-US" b="0" dirty="0"/>
          </a:p>
          <a:p>
            <a:pPr lvl="1"/>
            <a:endParaRPr lang="en-US" dirty="0" smtClean="0"/>
          </a:p>
          <a:p>
            <a:pPr lvl="1"/>
            <a:endParaRPr lang="en-US" dirty="0"/>
          </a:p>
          <a:p>
            <a:r>
              <a:rPr lang="en-US" sz="2000" dirty="0"/>
              <a:t>N</a:t>
            </a:r>
            <a:r>
              <a:rPr lang="en-US" sz="2000" dirty="0" smtClean="0"/>
              <a:t>otices</a:t>
            </a:r>
            <a:r>
              <a:rPr lang="en-US" sz="2000" b="0" dirty="0" smtClean="0"/>
              <a:t> will be the method by which </a:t>
            </a:r>
            <a:r>
              <a:rPr lang="en-US" sz="2000" b="0" dirty="0"/>
              <a:t>COHBE </a:t>
            </a:r>
            <a:r>
              <a:rPr lang="en-US" sz="2000" b="0" dirty="0" smtClean="0"/>
              <a:t>draws </a:t>
            </a:r>
            <a:r>
              <a:rPr lang="en-US" sz="2000" b="0" dirty="0"/>
              <a:t>attention </a:t>
            </a:r>
            <a:r>
              <a:rPr lang="en-US" sz="2000" b="0" dirty="0" smtClean="0"/>
              <a:t>to, makes known or announces a decision or change that has impact to the individual or employer by email or in writing</a:t>
            </a:r>
            <a:endParaRPr lang="en-US" sz="2000" b="0" dirty="0"/>
          </a:p>
        </p:txBody>
      </p:sp>
    </p:spTree>
    <p:extLst>
      <p:ext uri="{BB962C8B-B14F-4D97-AF65-F5344CB8AC3E}">
        <p14:creationId xmlns:p14="http://schemas.microsoft.com/office/powerpoint/2010/main" val="428034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08100"/>
            <a:ext cx="8229600" cy="3342453"/>
          </a:xfrm>
        </p:spPr>
        <p:txBody>
          <a:bodyPr/>
          <a:lstStyle/>
          <a:p>
            <a:pPr marL="0" indent="0">
              <a:buNone/>
            </a:pPr>
            <a:r>
              <a:rPr lang="en-US" i="1" u="sng" dirty="0">
                <a:latin typeface="Calibri" pitchFamily="34" charset="0"/>
                <a:cs typeface="Calibri" pitchFamily="34" charset="0"/>
              </a:rPr>
              <a:t>Questions for the Committee </a:t>
            </a:r>
            <a:r>
              <a:rPr lang="en-US" i="1" u="sng" dirty="0">
                <a:solidFill>
                  <a:schemeClr val="accent1"/>
                </a:solidFill>
                <a:latin typeface="Calibri" pitchFamily="34" charset="0"/>
                <a:cs typeface="Calibri" pitchFamily="34" charset="0"/>
              </a:rPr>
              <a:t>for today</a:t>
            </a:r>
            <a:r>
              <a:rPr lang="en-US" i="1" u="sng" dirty="0">
                <a:latin typeface="Calibri" pitchFamily="34" charset="0"/>
                <a:cs typeface="Calibri" pitchFamily="34" charset="0"/>
              </a:rPr>
              <a:t>:</a:t>
            </a:r>
          </a:p>
          <a:p>
            <a:r>
              <a:rPr lang="en-US" b="0" dirty="0">
                <a:latin typeface="Calibri" pitchFamily="34" charset="0"/>
                <a:cs typeface="Calibri" pitchFamily="34" charset="0"/>
              </a:rPr>
              <a:t>What appeals should the Exchange handle and which should be referred to other entities? </a:t>
            </a:r>
          </a:p>
          <a:p>
            <a:r>
              <a:rPr lang="en-US" b="0" dirty="0">
                <a:latin typeface="Calibri" pitchFamily="34" charset="0"/>
                <a:cs typeface="Calibri" pitchFamily="34" charset="0"/>
              </a:rPr>
              <a:t>What Notices should be generated by the Exchange? (many of these are identified </a:t>
            </a:r>
            <a:r>
              <a:rPr lang="en-US" b="0" dirty="0" smtClean="0">
                <a:latin typeface="Calibri" pitchFamily="34" charset="0"/>
                <a:cs typeface="Calibri" pitchFamily="34" charset="0"/>
              </a:rPr>
              <a:t>by current regulations)</a:t>
            </a:r>
            <a:endParaRPr lang="en-US" b="0" dirty="0">
              <a:latin typeface="Calibri" pitchFamily="34" charset="0"/>
              <a:cs typeface="Calibri" pitchFamily="34" charset="0"/>
            </a:endParaRPr>
          </a:p>
          <a:p>
            <a:r>
              <a:rPr lang="en-US" b="0" dirty="0">
                <a:latin typeface="Calibri" pitchFamily="34" charset="0"/>
                <a:cs typeface="Calibri" pitchFamily="34" charset="0"/>
              </a:rPr>
              <a:t>What are the basic business requirements for the Appeals and Notices processes? </a:t>
            </a:r>
          </a:p>
          <a:p>
            <a:endParaRPr lang="en-US" dirty="0"/>
          </a:p>
        </p:txBody>
      </p:sp>
    </p:spTree>
    <p:extLst>
      <p:ext uri="{BB962C8B-B14F-4D97-AF65-F5344CB8AC3E}">
        <p14:creationId xmlns:p14="http://schemas.microsoft.com/office/powerpoint/2010/main" val="3131083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7519" y="615305"/>
            <a:ext cx="3929281" cy="461665"/>
          </a:xfrm>
        </p:spPr>
        <p:txBody>
          <a:bodyPr/>
          <a:lstStyle/>
          <a:p>
            <a:r>
              <a:rPr lang="en-US" dirty="0" smtClean="0">
                <a:latin typeface="Calibri" pitchFamily="34" charset="0"/>
                <a:cs typeface="Calibri" pitchFamily="34" charset="0"/>
              </a:rPr>
              <a:t>Scope of Discussion:  Appeals</a:t>
            </a:r>
            <a:endParaRPr lang="en-US" dirty="0">
              <a:latin typeface="Calibri" pitchFamily="34" charset="0"/>
              <a:cs typeface="Calibri" pitchFamily="34" charset="0"/>
            </a:endParaRPr>
          </a:p>
        </p:txBody>
      </p:sp>
      <p:sp>
        <p:nvSpPr>
          <p:cNvPr id="4" name="Content Placeholder 3"/>
          <p:cNvSpPr>
            <a:spLocks noGrp="1"/>
          </p:cNvSpPr>
          <p:nvPr>
            <p:ph idx="1"/>
          </p:nvPr>
        </p:nvSpPr>
        <p:spPr>
          <a:xfrm>
            <a:off x="304800" y="1066800"/>
            <a:ext cx="6705600" cy="1739900"/>
          </a:xfrm>
        </p:spPr>
        <p:txBody>
          <a:bodyPr/>
          <a:lstStyle/>
          <a:p>
            <a:pPr marL="0" indent="0" algn="ctr">
              <a:buNone/>
            </a:pPr>
            <a:r>
              <a:rPr lang="en-US" sz="2000" dirty="0" smtClean="0">
                <a:latin typeface="Calibri" pitchFamily="34" charset="0"/>
                <a:cs typeface="Calibri" pitchFamily="34" charset="0"/>
              </a:rPr>
              <a:t>Types of Appeals </a:t>
            </a:r>
          </a:p>
          <a:p>
            <a:pPr marL="0" indent="0">
              <a:buNone/>
            </a:pPr>
            <a:endParaRPr lang="en-US" dirty="0">
              <a:latin typeface="Calibri" pitchFamily="34" charset="0"/>
              <a:cs typeface="Calibri" pitchFamily="34" charset="0"/>
            </a:endParaRPr>
          </a:p>
          <a:p>
            <a:pPr marL="0" indent="0">
              <a:buNone/>
            </a:pPr>
            <a:endParaRPr lang="en-US" dirty="0" smtClean="0">
              <a:latin typeface="Calibri" pitchFamily="34" charset="0"/>
              <a:cs typeface="Calibri" pitchFamily="34" charset="0"/>
            </a:endParaRPr>
          </a:p>
          <a:p>
            <a:pPr marL="0" indent="0">
              <a:buNone/>
            </a:pPr>
            <a:endParaRPr lang="en-US" dirty="0">
              <a:latin typeface="Calibri" pitchFamily="34" charset="0"/>
              <a:cs typeface="Calibri" pitchFamily="34" charset="0"/>
            </a:endParaRPr>
          </a:p>
        </p:txBody>
      </p:sp>
      <p:graphicFrame>
        <p:nvGraphicFramePr>
          <p:cNvPr id="6" name="Content Placeholder 5"/>
          <p:cNvGraphicFramePr>
            <a:graphicFrameLocks noGrp="1"/>
          </p:cNvGraphicFramePr>
          <p:nvPr>
            <p:ph sz="half" idx="4294967295"/>
            <p:extLst>
              <p:ext uri="{D42A27DB-BD31-4B8C-83A1-F6EECF244321}">
                <p14:modId xmlns:p14="http://schemas.microsoft.com/office/powerpoint/2010/main" val="2100811747"/>
              </p:ext>
            </p:extLst>
          </p:nvPr>
        </p:nvGraphicFramePr>
        <p:xfrm>
          <a:off x="334390" y="1544320"/>
          <a:ext cx="6705602" cy="378968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209800"/>
                <a:gridCol w="2209801"/>
                <a:gridCol w="2286001"/>
              </a:tblGrid>
              <a:tr h="304800">
                <a:tc>
                  <a:txBody>
                    <a:bodyPr/>
                    <a:lstStyle/>
                    <a:p>
                      <a:pPr algn="ctr"/>
                      <a:r>
                        <a:rPr lang="en-US" sz="1200" dirty="0" smtClean="0"/>
                        <a:t>Category</a:t>
                      </a:r>
                      <a:endParaRPr lang="en-US" sz="1200" dirty="0"/>
                    </a:p>
                  </a:txBody>
                  <a:tcPr/>
                </a:tc>
                <a:tc>
                  <a:txBody>
                    <a:bodyPr/>
                    <a:lstStyle/>
                    <a:p>
                      <a:pPr algn="ctr"/>
                      <a:r>
                        <a:rPr lang="en-US" sz="1200" dirty="0" smtClean="0"/>
                        <a:t>Specific Appeal</a:t>
                      </a:r>
                      <a:endParaRPr lang="en-US" sz="1200" dirty="0"/>
                    </a:p>
                  </a:txBody>
                  <a:tcPr/>
                </a:tc>
                <a:tc>
                  <a:txBody>
                    <a:bodyPr/>
                    <a:lstStyle/>
                    <a:p>
                      <a:pPr algn="ctr"/>
                      <a:r>
                        <a:rPr lang="en-US" sz="1200" i="1" dirty="0" smtClean="0"/>
                        <a:t>In</a:t>
                      </a:r>
                      <a:r>
                        <a:rPr lang="en-US" sz="1200" i="1" baseline="0" dirty="0" smtClean="0"/>
                        <a:t> Scope for COHBE?</a:t>
                      </a:r>
                      <a:endParaRPr lang="en-US" sz="1200" i="1" dirty="0"/>
                    </a:p>
                  </a:txBody>
                  <a:tcPr/>
                </a:tc>
              </a:tr>
              <a:tr h="589279">
                <a:tc>
                  <a:txBody>
                    <a:bodyPr/>
                    <a:lstStyle/>
                    <a:p>
                      <a:r>
                        <a:rPr lang="en-US" sz="1200" dirty="0" smtClean="0">
                          <a:latin typeface="Calibri" pitchFamily="34" charset="0"/>
                          <a:cs typeface="Calibri" pitchFamily="34" charset="0"/>
                        </a:rPr>
                        <a:t>Individual</a:t>
                      </a:r>
                      <a:r>
                        <a:rPr lang="en-US" sz="1200" baseline="0" dirty="0" smtClean="0">
                          <a:latin typeface="Calibri" pitchFamily="34" charset="0"/>
                          <a:cs typeface="Calibri" pitchFamily="34" charset="0"/>
                        </a:rPr>
                        <a:t> Mandate Exemption</a:t>
                      </a:r>
                      <a:endParaRPr lang="en-US" sz="1200" dirty="0">
                        <a:latin typeface="Calibri" pitchFamily="34" charset="0"/>
                        <a:cs typeface="Calibri" pitchFamily="34" charset="0"/>
                      </a:endParaRPr>
                    </a:p>
                  </a:txBody>
                  <a:tcPr/>
                </a:tc>
                <a:tc>
                  <a:txBody>
                    <a:bodyPr/>
                    <a:lstStyle/>
                    <a:p>
                      <a:r>
                        <a:rPr lang="en-US" sz="1200" dirty="0" smtClean="0">
                          <a:latin typeface="Calibri" pitchFamily="34" charset="0"/>
                          <a:cs typeface="Calibri" pitchFamily="34" charset="0"/>
                        </a:rPr>
                        <a:t>Denial</a:t>
                      </a:r>
                      <a:r>
                        <a:rPr lang="en-US" sz="1200" baseline="0" dirty="0" smtClean="0">
                          <a:latin typeface="Calibri" pitchFamily="34" charset="0"/>
                          <a:cs typeface="Calibri" pitchFamily="34" charset="0"/>
                        </a:rPr>
                        <a:t> of Exemption</a:t>
                      </a:r>
                      <a:endParaRPr lang="en-US" sz="1200" dirty="0">
                        <a:latin typeface="Calibri" pitchFamily="34" charset="0"/>
                        <a:cs typeface="Calibri" pitchFamily="34" charset="0"/>
                      </a:endParaRPr>
                    </a:p>
                  </a:txBody>
                  <a:tcPr/>
                </a:tc>
                <a:tc>
                  <a:txBody>
                    <a:bodyPr/>
                    <a:lstStyle/>
                    <a:p>
                      <a:r>
                        <a:rPr lang="en-US" sz="1200" i="1" dirty="0" smtClean="0">
                          <a:latin typeface="Calibri" pitchFamily="34" charset="0"/>
                          <a:cs typeface="Calibri" pitchFamily="34" charset="0"/>
                        </a:rPr>
                        <a:t>No – Appeal</a:t>
                      </a:r>
                      <a:r>
                        <a:rPr lang="en-US" sz="1200" i="1" baseline="0" dirty="0" smtClean="0">
                          <a:latin typeface="Calibri" pitchFamily="34" charset="0"/>
                          <a:cs typeface="Calibri" pitchFamily="34" charset="0"/>
                        </a:rPr>
                        <a:t> t</a:t>
                      </a:r>
                      <a:r>
                        <a:rPr lang="en-US" sz="1200" i="1" dirty="0" smtClean="0">
                          <a:latin typeface="Calibri" pitchFamily="34" charset="0"/>
                          <a:cs typeface="Calibri" pitchFamily="34" charset="0"/>
                        </a:rPr>
                        <a:t>o be passed</a:t>
                      </a:r>
                      <a:r>
                        <a:rPr lang="en-US" sz="1200" i="1" baseline="0" dirty="0" smtClean="0">
                          <a:latin typeface="Calibri" pitchFamily="34" charset="0"/>
                          <a:cs typeface="Calibri" pitchFamily="34" charset="0"/>
                        </a:rPr>
                        <a:t> to Federal Call Center (at least in initial years)</a:t>
                      </a:r>
                      <a:endParaRPr lang="en-US" sz="1200" i="1" dirty="0">
                        <a:latin typeface="Calibri" pitchFamily="34" charset="0"/>
                        <a:cs typeface="Calibri" pitchFamily="34" charset="0"/>
                      </a:endParaRPr>
                    </a:p>
                  </a:txBody>
                  <a:tcPr/>
                </a:tc>
              </a:tr>
              <a:tr h="223520">
                <a:tc>
                  <a:txBody>
                    <a:bodyPr/>
                    <a:lstStyle/>
                    <a:p>
                      <a:r>
                        <a:rPr lang="en-US" sz="1200" dirty="0" smtClean="0">
                          <a:latin typeface="Calibri" pitchFamily="34" charset="0"/>
                          <a:cs typeface="Calibri" pitchFamily="34" charset="0"/>
                        </a:rPr>
                        <a:t>Individual</a:t>
                      </a:r>
                      <a:r>
                        <a:rPr lang="en-US" sz="1200" baseline="0" dirty="0" smtClean="0">
                          <a:latin typeface="Calibri" pitchFamily="34" charset="0"/>
                          <a:cs typeface="Calibri" pitchFamily="34" charset="0"/>
                        </a:rPr>
                        <a:t> Eligibility for public assistance</a:t>
                      </a:r>
                      <a:endParaRPr lang="en-US" sz="1200" dirty="0">
                        <a:latin typeface="Calibri" pitchFamily="34" charset="0"/>
                        <a:cs typeface="Calibri" pitchFamily="34" charset="0"/>
                      </a:endParaRPr>
                    </a:p>
                  </a:txBody>
                  <a:tcPr/>
                </a:tc>
                <a:tc>
                  <a:txBody>
                    <a:bodyPr/>
                    <a:lstStyle/>
                    <a:p>
                      <a:r>
                        <a:rPr lang="en-US" sz="1200" dirty="0" smtClean="0">
                          <a:latin typeface="Calibri" pitchFamily="34" charset="0"/>
                          <a:cs typeface="Calibri" pitchFamily="34" charset="0"/>
                        </a:rPr>
                        <a:t>Medicaid</a:t>
                      </a:r>
                      <a:r>
                        <a:rPr lang="en-US" sz="1200" baseline="0" dirty="0" smtClean="0">
                          <a:latin typeface="Calibri" pitchFamily="34" charset="0"/>
                          <a:cs typeface="Calibri" pitchFamily="34" charset="0"/>
                        </a:rPr>
                        <a:t> or CHP eligibility / information / transfer</a:t>
                      </a:r>
                      <a:endParaRPr lang="en-US" sz="1200" dirty="0">
                        <a:latin typeface="Calibri" pitchFamily="34" charset="0"/>
                        <a:cs typeface="Calibri" pitchFamily="34" charset="0"/>
                      </a:endParaRPr>
                    </a:p>
                  </a:txBody>
                  <a:tcPr/>
                </a:tc>
                <a:tc>
                  <a:txBody>
                    <a:bodyPr/>
                    <a:lstStyle/>
                    <a:p>
                      <a:r>
                        <a:rPr lang="en-US" sz="1200" i="1" dirty="0" smtClean="0">
                          <a:latin typeface="Calibri" pitchFamily="34" charset="0"/>
                          <a:cs typeface="Calibri" pitchFamily="34" charset="0"/>
                        </a:rPr>
                        <a:t>No</a:t>
                      </a:r>
                      <a:endParaRPr lang="en-US" sz="1200" i="1" dirty="0">
                        <a:latin typeface="Calibri" pitchFamily="34" charset="0"/>
                        <a:cs typeface="Calibri" pitchFamily="34" charset="0"/>
                      </a:endParaRPr>
                    </a:p>
                  </a:txBody>
                  <a:tcPr/>
                </a:tc>
              </a:tr>
              <a:tr h="177800">
                <a:tc>
                  <a:txBody>
                    <a:bodyPr/>
                    <a:lstStyle/>
                    <a:p>
                      <a:r>
                        <a:rPr lang="en-US" sz="1200" dirty="0" smtClean="0">
                          <a:latin typeface="Calibri" pitchFamily="34" charset="0"/>
                          <a:cs typeface="Calibri" pitchFamily="34" charset="0"/>
                        </a:rPr>
                        <a:t>Individual Eligibility for subsidies</a:t>
                      </a:r>
                      <a:endParaRPr lang="en-US" sz="1200" dirty="0">
                        <a:latin typeface="Calibri" pitchFamily="34" charset="0"/>
                        <a:cs typeface="Calibri" pitchFamily="34" charset="0"/>
                      </a:endParaRPr>
                    </a:p>
                  </a:txBody>
                  <a:tcPr/>
                </a:tc>
                <a:tc>
                  <a:txBody>
                    <a:bodyPr/>
                    <a:lstStyle/>
                    <a:p>
                      <a:r>
                        <a:rPr lang="en-US" sz="1200" dirty="0" smtClean="0">
                          <a:latin typeface="Calibri" pitchFamily="34" charset="0"/>
                          <a:cs typeface="Calibri" pitchFamily="34" charset="0"/>
                        </a:rPr>
                        <a:t>APTC or CSR amount</a:t>
                      </a:r>
                      <a:endParaRPr lang="en-US" sz="1200" dirty="0">
                        <a:latin typeface="Calibri" pitchFamily="34" charset="0"/>
                        <a:cs typeface="Calibri" pitchFamily="34" charset="0"/>
                      </a:endParaRPr>
                    </a:p>
                  </a:txBody>
                  <a:tcPr/>
                </a:tc>
                <a:tc>
                  <a:txBody>
                    <a:bodyPr/>
                    <a:lstStyle/>
                    <a:p>
                      <a:r>
                        <a:rPr lang="en-US" sz="1200" i="1" dirty="0" smtClean="0">
                          <a:latin typeface="Calibri" pitchFamily="34" charset="0"/>
                          <a:cs typeface="Calibri" pitchFamily="34" charset="0"/>
                        </a:rPr>
                        <a:t>Yes </a:t>
                      </a:r>
                      <a:endParaRPr lang="en-US" sz="1200" i="1" dirty="0">
                        <a:latin typeface="Calibri" pitchFamily="34" charset="0"/>
                        <a:cs typeface="Calibri" pitchFamily="34" charset="0"/>
                      </a:endParaRPr>
                    </a:p>
                  </a:txBody>
                  <a:tcPr/>
                </a:tc>
              </a:tr>
              <a:tr h="370840">
                <a:tc>
                  <a:txBody>
                    <a:bodyPr/>
                    <a:lstStyle/>
                    <a:p>
                      <a:r>
                        <a:rPr lang="en-US" sz="1200" dirty="0" smtClean="0">
                          <a:latin typeface="Calibri" pitchFamily="34" charset="0"/>
                          <a:cs typeface="Calibri" pitchFamily="34" charset="0"/>
                        </a:rPr>
                        <a:t>Individual APTC / CSR not applied correctly</a:t>
                      </a:r>
                      <a:endParaRPr lang="en-US" sz="1200" dirty="0">
                        <a:latin typeface="Calibri" pitchFamily="34" charset="0"/>
                        <a:cs typeface="Calibri" pitchFamily="34" charset="0"/>
                      </a:endParaRPr>
                    </a:p>
                  </a:txBody>
                  <a:tcPr/>
                </a:tc>
                <a:tc>
                  <a:txBody>
                    <a:bodyPr/>
                    <a:lstStyle/>
                    <a:p>
                      <a:r>
                        <a:rPr lang="en-US" sz="1200" dirty="0" smtClean="0">
                          <a:latin typeface="Calibri" pitchFamily="34" charset="0"/>
                          <a:cs typeface="Calibri" pitchFamily="34" charset="0"/>
                        </a:rPr>
                        <a:t>APTC</a:t>
                      </a:r>
                      <a:r>
                        <a:rPr lang="en-US" sz="1200" baseline="0" dirty="0" smtClean="0">
                          <a:latin typeface="Calibri" pitchFamily="34" charset="0"/>
                          <a:cs typeface="Calibri" pitchFamily="34" charset="0"/>
                        </a:rPr>
                        <a:t> or CSR not applied correctly to premium</a:t>
                      </a:r>
                      <a:endParaRPr lang="en-US" sz="1200" dirty="0">
                        <a:latin typeface="Calibri" pitchFamily="34" charset="0"/>
                        <a:cs typeface="Calibri" pitchFamily="34" charset="0"/>
                      </a:endParaRPr>
                    </a:p>
                  </a:txBody>
                  <a:tcPr/>
                </a:tc>
                <a:tc>
                  <a:txBody>
                    <a:bodyPr/>
                    <a:lstStyle/>
                    <a:p>
                      <a:r>
                        <a:rPr lang="en-US" sz="1200" i="1" dirty="0" smtClean="0">
                          <a:latin typeface="Calibri" pitchFamily="34" charset="0"/>
                          <a:cs typeface="Calibri" pitchFamily="34" charset="0"/>
                        </a:rPr>
                        <a:t>Yes </a:t>
                      </a:r>
                      <a:endParaRPr lang="en-US" sz="1200" i="1" dirty="0">
                        <a:latin typeface="Calibri" pitchFamily="34" charset="0"/>
                        <a:cs typeface="Calibri" pitchFamily="34" charset="0"/>
                      </a:endParaRPr>
                    </a:p>
                  </a:txBody>
                  <a:tcPr/>
                </a:tc>
              </a:tr>
              <a:tr h="370840">
                <a:tc>
                  <a:txBody>
                    <a:bodyPr/>
                    <a:lstStyle/>
                    <a:p>
                      <a:r>
                        <a:rPr lang="en-US" sz="1200" dirty="0" smtClean="0">
                          <a:latin typeface="Calibri" pitchFamily="34" charset="0"/>
                          <a:cs typeface="Calibri" pitchFamily="34" charset="0"/>
                        </a:rPr>
                        <a:t>SHOP –</a:t>
                      </a:r>
                      <a:r>
                        <a:rPr lang="en-US" sz="1200" baseline="0" dirty="0" smtClean="0">
                          <a:latin typeface="Calibri" pitchFamily="34" charset="0"/>
                          <a:cs typeface="Calibri" pitchFamily="34" charset="0"/>
                        </a:rPr>
                        <a:t> </a:t>
                      </a:r>
                      <a:r>
                        <a:rPr lang="en-US" sz="1200" dirty="0" smtClean="0">
                          <a:latin typeface="Calibri" pitchFamily="34" charset="0"/>
                          <a:cs typeface="Calibri" pitchFamily="34" charset="0"/>
                        </a:rPr>
                        <a:t>Employer appeals</a:t>
                      </a:r>
                      <a:r>
                        <a:rPr lang="en-US" sz="1200" baseline="0" dirty="0" smtClean="0">
                          <a:latin typeface="Calibri" pitchFamily="34" charset="0"/>
                          <a:cs typeface="Calibri" pitchFamily="34" charset="0"/>
                        </a:rPr>
                        <a:t> employee eligibility for APTC / CSR (EEI-19.51) </a:t>
                      </a:r>
                      <a:endParaRPr lang="en-US" sz="1200" dirty="0">
                        <a:latin typeface="Calibri" pitchFamily="34" charset="0"/>
                        <a:cs typeface="Calibri"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Calibri" pitchFamily="34" charset="0"/>
                          <a:cs typeface="Calibri" pitchFamily="34" charset="0"/>
                        </a:rPr>
                        <a:t>Employer wants to appea</a:t>
                      </a:r>
                      <a:r>
                        <a:rPr lang="en-US" sz="1200" baseline="0" dirty="0" smtClean="0">
                          <a:latin typeface="Calibri" pitchFamily="34" charset="0"/>
                          <a:cs typeface="Calibri" pitchFamily="34" charset="0"/>
                        </a:rPr>
                        <a:t>l determination of employees eligibility for APTC /CSR</a:t>
                      </a:r>
                      <a:endParaRPr lang="en-US" sz="1200" dirty="0">
                        <a:latin typeface="Calibri" pitchFamily="34" charset="0"/>
                        <a:cs typeface="Calibri"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dirty="0" smtClean="0">
                          <a:latin typeface="Calibri" pitchFamily="34" charset="0"/>
                          <a:cs typeface="Calibri" pitchFamily="34" charset="0"/>
                        </a:rPr>
                        <a:t>Yes </a:t>
                      </a:r>
                      <a:endParaRPr lang="en-US" sz="1200" i="1" dirty="0">
                        <a:latin typeface="Calibri" pitchFamily="34" charset="0"/>
                        <a:cs typeface="Calibri" pitchFamily="34" charset="0"/>
                      </a:endParaRPr>
                    </a:p>
                  </a:txBody>
                  <a:tcPr/>
                </a:tc>
              </a:tr>
              <a:tr h="284480">
                <a:tc>
                  <a:txBody>
                    <a:bodyPr/>
                    <a:lstStyle/>
                    <a:p>
                      <a:r>
                        <a:rPr lang="en-US" sz="1200" dirty="0" smtClean="0">
                          <a:latin typeface="Calibri" pitchFamily="34" charset="0"/>
                          <a:cs typeface="Calibri" pitchFamily="34" charset="0"/>
                        </a:rPr>
                        <a:t>SHOP Eligibility</a:t>
                      </a:r>
                      <a:endParaRPr lang="en-US" sz="1200" dirty="0">
                        <a:latin typeface="Calibri" pitchFamily="34" charset="0"/>
                        <a:cs typeface="Calibri" pitchFamily="34" charset="0"/>
                      </a:endParaRPr>
                    </a:p>
                  </a:txBody>
                  <a:tcPr/>
                </a:tc>
                <a:tc>
                  <a:txBody>
                    <a:bodyPr/>
                    <a:lstStyle/>
                    <a:p>
                      <a:r>
                        <a:rPr lang="en-US" sz="1200" dirty="0" smtClean="0">
                          <a:latin typeface="Calibri" pitchFamily="34" charset="0"/>
                          <a:cs typeface="Calibri" pitchFamily="34" charset="0"/>
                        </a:rPr>
                        <a:t>Small business eligibility for</a:t>
                      </a:r>
                      <a:r>
                        <a:rPr lang="en-US" sz="1200" baseline="0" dirty="0" smtClean="0">
                          <a:latin typeface="Calibri" pitchFamily="34" charset="0"/>
                          <a:cs typeface="Calibri" pitchFamily="34" charset="0"/>
                        </a:rPr>
                        <a:t> PTC</a:t>
                      </a:r>
                      <a:endParaRPr lang="en-US" sz="1200" dirty="0">
                        <a:latin typeface="Calibri" pitchFamily="34" charset="0"/>
                        <a:cs typeface="Calibri" pitchFamily="34" charset="0"/>
                      </a:endParaRPr>
                    </a:p>
                  </a:txBody>
                  <a:tcPr/>
                </a:tc>
                <a:tc>
                  <a:txBody>
                    <a:bodyPr/>
                    <a:lstStyle/>
                    <a:p>
                      <a:r>
                        <a:rPr lang="en-US" sz="1200" i="1" dirty="0" smtClean="0">
                          <a:latin typeface="Calibri" pitchFamily="34" charset="0"/>
                          <a:cs typeface="Calibri" pitchFamily="34" charset="0"/>
                        </a:rPr>
                        <a:t>Yes</a:t>
                      </a:r>
                      <a:endParaRPr lang="en-US" sz="1200" i="1" dirty="0">
                        <a:latin typeface="Calibri" pitchFamily="34" charset="0"/>
                        <a:cs typeface="Calibri" pitchFamily="34" charset="0"/>
                      </a:endParaRPr>
                    </a:p>
                  </a:txBody>
                  <a:tcPr/>
                </a:tc>
              </a:tr>
              <a:tr h="228600">
                <a:tc>
                  <a:txBody>
                    <a:bodyPr/>
                    <a:lstStyle/>
                    <a:p>
                      <a:r>
                        <a:rPr lang="en-US" sz="1200" dirty="0" smtClean="0">
                          <a:latin typeface="Calibri" pitchFamily="34" charset="0"/>
                          <a:cs typeface="Calibri" pitchFamily="34" charset="0"/>
                        </a:rPr>
                        <a:t>SHOP</a:t>
                      </a:r>
                      <a:r>
                        <a:rPr lang="en-US" sz="1200" baseline="0" dirty="0" smtClean="0">
                          <a:latin typeface="Calibri" pitchFamily="34" charset="0"/>
                          <a:cs typeface="Calibri" pitchFamily="34" charset="0"/>
                        </a:rPr>
                        <a:t> Eligibility</a:t>
                      </a:r>
                      <a:endParaRPr lang="en-US" sz="1200" dirty="0">
                        <a:latin typeface="Calibri" pitchFamily="34" charset="0"/>
                        <a:cs typeface="Calibri" pitchFamily="34" charset="0"/>
                      </a:endParaRPr>
                    </a:p>
                  </a:txBody>
                  <a:tcPr/>
                </a:tc>
                <a:tc>
                  <a:txBody>
                    <a:bodyPr/>
                    <a:lstStyle/>
                    <a:p>
                      <a:r>
                        <a:rPr lang="en-US" sz="1200" dirty="0" smtClean="0">
                          <a:latin typeface="Calibri" pitchFamily="34" charset="0"/>
                          <a:cs typeface="Calibri" pitchFamily="34" charset="0"/>
                        </a:rPr>
                        <a:t>Small</a:t>
                      </a:r>
                      <a:r>
                        <a:rPr lang="en-US" sz="1200" baseline="0" dirty="0" smtClean="0">
                          <a:latin typeface="Calibri" pitchFamily="34" charset="0"/>
                          <a:cs typeface="Calibri" pitchFamily="34" charset="0"/>
                        </a:rPr>
                        <a:t> business PTC amount</a:t>
                      </a:r>
                      <a:endParaRPr lang="en-US" sz="1200" dirty="0">
                        <a:latin typeface="Calibri" pitchFamily="34" charset="0"/>
                        <a:cs typeface="Calibri" pitchFamily="34" charset="0"/>
                      </a:endParaRPr>
                    </a:p>
                  </a:txBody>
                  <a:tcPr/>
                </a:tc>
                <a:tc>
                  <a:txBody>
                    <a:bodyPr/>
                    <a:lstStyle/>
                    <a:p>
                      <a:r>
                        <a:rPr lang="en-US" sz="1200" i="1" dirty="0" smtClean="0">
                          <a:latin typeface="Calibri" pitchFamily="34" charset="0"/>
                          <a:cs typeface="Calibri" pitchFamily="34" charset="0"/>
                        </a:rPr>
                        <a:t>Yes</a:t>
                      </a:r>
                      <a:endParaRPr lang="en-US" sz="1200" i="1" dirty="0">
                        <a:latin typeface="Calibri" pitchFamily="34" charset="0"/>
                        <a:cs typeface="Calibri" pitchFamily="34" charset="0"/>
                      </a:endParaRPr>
                    </a:p>
                  </a:txBody>
                  <a:tcPr/>
                </a:tc>
              </a:tr>
              <a:tr h="228600">
                <a:tc>
                  <a:txBody>
                    <a:bodyPr/>
                    <a:lstStyle/>
                    <a:p>
                      <a:r>
                        <a:rPr lang="en-US" sz="1200" dirty="0" smtClean="0">
                          <a:latin typeface="Calibri" pitchFamily="34" charset="0"/>
                          <a:cs typeface="Calibri" pitchFamily="34" charset="0"/>
                        </a:rPr>
                        <a:t>SHOP</a:t>
                      </a:r>
                      <a:r>
                        <a:rPr lang="en-US" sz="1200" baseline="0" dirty="0" smtClean="0">
                          <a:latin typeface="Calibri" pitchFamily="34" charset="0"/>
                          <a:cs typeface="Calibri" pitchFamily="34" charset="0"/>
                        </a:rPr>
                        <a:t> Premium Billing</a:t>
                      </a:r>
                      <a:endParaRPr lang="en-US" sz="1200" dirty="0">
                        <a:latin typeface="Calibri" pitchFamily="34" charset="0"/>
                        <a:cs typeface="Calibri" pitchFamily="34" charset="0"/>
                      </a:endParaRPr>
                    </a:p>
                  </a:txBody>
                  <a:tcPr/>
                </a:tc>
                <a:tc>
                  <a:txBody>
                    <a:bodyPr/>
                    <a:lstStyle/>
                    <a:p>
                      <a:r>
                        <a:rPr lang="en-US" sz="1200" dirty="0" smtClean="0">
                          <a:latin typeface="Calibri" pitchFamily="34" charset="0"/>
                          <a:cs typeface="Calibri" pitchFamily="34" charset="0"/>
                        </a:rPr>
                        <a:t>Amount of bill, payments</a:t>
                      </a:r>
                      <a:r>
                        <a:rPr lang="en-US" sz="1200" baseline="0" dirty="0" smtClean="0">
                          <a:latin typeface="Calibri" pitchFamily="34" charset="0"/>
                          <a:cs typeface="Calibri" pitchFamily="34" charset="0"/>
                        </a:rPr>
                        <a:t> received, past due amounts, </a:t>
                      </a:r>
                      <a:r>
                        <a:rPr lang="en-US" sz="1200" baseline="0" dirty="0" err="1" smtClean="0">
                          <a:latin typeface="Calibri" pitchFamily="34" charset="0"/>
                          <a:cs typeface="Calibri" pitchFamily="34" charset="0"/>
                        </a:rPr>
                        <a:t>etc</a:t>
                      </a:r>
                      <a:endParaRPr lang="en-US" sz="1200" dirty="0">
                        <a:latin typeface="Calibri" pitchFamily="34" charset="0"/>
                        <a:cs typeface="Calibri" pitchFamily="34" charset="0"/>
                      </a:endParaRPr>
                    </a:p>
                  </a:txBody>
                  <a:tcPr/>
                </a:tc>
                <a:tc>
                  <a:txBody>
                    <a:bodyPr/>
                    <a:lstStyle/>
                    <a:p>
                      <a:r>
                        <a:rPr lang="en-US" sz="1200" i="1" dirty="0" smtClean="0">
                          <a:latin typeface="Calibri" pitchFamily="34" charset="0"/>
                          <a:cs typeface="Calibri" pitchFamily="34" charset="0"/>
                        </a:rPr>
                        <a:t>Yes </a:t>
                      </a:r>
                      <a:endParaRPr lang="en-US" sz="1200" i="1" dirty="0">
                        <a:latin typeface="Calibri" pitchFamily="34" charset="0"/>
                        <a:cs typeface="Calibri" pitchFamily="34" charset="0"/>
                      </a:endParaRPr>
                    </a:p>
                  </a:txBody>
                  <a:tcPr/>
                </a:tc>
              </a:tr>
            </a:tbl>
          </a:graphicData>
        </a:graphic>
      </p:graphicFrame>
      <p:sp>
        <p:nvSpPr>
          <p:cNvPr id="8" name="Right Brace 7"/>
          <p:cNvSpPr/>
          <p:nvPr/>
        </p:nvSpPr>
        <p:spPr>
          <a:xfrm>
            <a:off x="7010400" y="1828800"/>
            <a:ext cx="609600" cy="3429000"/>
          </a:xfrm>
          <a:prstGeom prst="rightBrace">
            <a:avLst>
              <a:gd name="adj1" fmla="val 61166"/>
              <a:gd name="adj2" fmla="val 50209"/>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p:cNvSpPr txBox="1"/>
          <p:nvPr/>
        </p:nvSpPr>
        <p:spPr>
          <a:xfrm>
            <a:off x="7638288" y="2971800"/>
            <a:ext cx="1143000" cy="1077218"/>
          </a:xfrm>
          <a:prstGeom prst="rect">
            <a:avLst/>
          </a:prstGeom>
          <a:noFill/>
        </p:spPr>
        <p:txBody>
          <a:bodyPr wrap="square" rtlCol="0">
            <a:spAutoFit/>
          </a:bodyPr>
          <a:lstStyle/>
          <a:p>
            <a:r>
              <a:rPr lang="en-US" sz="1600" i="1" dirty="0" smtClean="0">
                <a:latin typeface="Calibri" pitchFamily="34" charset="0"/>
                <a:cs typeface="Calibri" pitchFamily="34" charset="0"/>
              </a:rPr>
              <a:t>The focus of today’s discussion on Appeals</a:t>
            </a:r>
            <a:endParaRPr lang="en-US" sz="1600" i="1" dirty="0">
              <a:latin typeface="Calibri" pitchFamily="34" charset="0"/>
              <a:cs typeface="Calibri" pitchFamily="34" charset="0"/>
            </a:endParaRPr>
          </a:p>
        </p:txBody>
      </p:sp>
      <p:sp>
        <p:nvSpPr>
          <p:cNvPr id="3" name="TextBox 2"/>
          <p:cNvSpPr txBox="1"/>
          <p:nvPr/>
        </p:nvSpPr>
        <p:spPr>
          <a:xfrm>
            <a:off x="381000" y="5486400"/>
            <a:ext cx="8534400" cy="584775"/>
          </a:xfrm>
          <a:prstGeom prst="rect">
            <a:avLst/>
          </a:prstGeom>
          <a:solidFill>
            <a:schemeClr val="tx2">
              <a:lumMod val="20000"/>
              <a:lumOff val="80000"/>
            </a:schemeClr>
          </a:solidFill>
          <a:ln>
            <a:solidFill>
              <a:schemeClr val="accent1"/>
            </a:solidFill>
          </a:ln>
          <a:effectLst>
            <a:outerShdw blurRad="50800" dist="38100" dir="2700000" algn="tl" rotWithShape="0">
              <a:prstClr val="black">
                <a:alpha val="40000"/>
              </a:prstClr>
            </a:outerShdw>
          </a:effectLst>
        </p:spPr>
        <p:txBody>
          <a:bodyPr wrap="square" rtlCol="0">
            <a:spAutoFit/>
          </a:bodyPr>
          <a:lstStyle/>
          <a:p>
            <a:pPr algn="ctr"/>
            <a:r>
              <a:rPr lang="en-US" sz="1600" dirty="0" smtClean="0">
                <a:latin typeface="Calibri" pitchFamily="34" charset="0"/>
                <a:cs typeface="Calibri" pitchFamily="34" charset="0"/>
              </a:rPr>
              <a:t>Other types of disputes (e.g., individual billing disputes, coverage issues) are NOT in scope for the Exchange.  These will be handled by carriers, the DOI or other agencies.  </a:t>
            </a:r>
            <a:endParaRPr lang="en-US" sz="1600" dirty="0">
              <a:latin typeface="Calibri" pitchFamily="34" charset="0"/>
              <a:cs typeface="Calibri" pitchFamily="34" charset="0"/>
            </a:endParaRPr>
          </a:p>
        </p:txBody>
      </p:sp>
    </p:spTree>
    <p:extLst>
      <p:ext uri="{BB962C8B-B14F-4D97-AF65-F5344CB8AC3E}">
        <p14:creationId xmlns:p14="http://schemas.microsoft.com/office/powerpoint/2010/main" val="1028562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Arrow Connector 30"/>
          <p:cNvCxnSpPr/>
          <p:nvPr/>
        </p:nvCxnSpPr>
        <p:spPr>
          <a:xfrm>
            <a:off x="5084388" y="5519960"/>
            <a:ext cx="24688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947071" y="457200"/>
            <a:ext cx="3778599" cy="461665"/>
          </a:xfrm>
        </p:spPr>
        <p:txBody>
          <a:bodyPr/>
          <a:lstStyle/>
          <a:p>
            <a:r>
              <a:rPr lang="en-US" dirty="0" smtClean="0">
                <a:latin typeface="Calibri" pitchFamily="34" charset="0"/>
                <a:cs typeface="Calibri" pitchFamily="34" charset="0"/>
              </a:rPr>
              <a:t>Individual Eligibility Appeals</a:t>
            </a:r>
            <a:endParaRPr lang="en-US" dirty="0">
              <a:latin typeface="Calibri" pitchFamily="34" charset="0"/>
              <a:cs typeface="Calibri" pitchFamily="34" charset="0"/>
            </a:endParaRPr>
          </a:p>
        </p:txBody>
      </p:sp>
      <p:cxnSp>
        <p:nvCxnSpPr>
          <p:cNvPr id="10" name="Straight Connector 9"/>
          <p:cNvCxnSpPr/>
          <p:nvPr/>
        </p:nvCxnSpPr>
        <p:spPr>
          <a:xfrm>
            <a:off x="319843" y="3819970"/>
            <a:ext cx="8824157"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364276" y="2971800"/>
            <a:ext cx="1019632" cy="6917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Calibri" pitchFamily="34" charset="0"/>
                <a:cs typeface="Calibri" pitchFamily="34" charset="0"/>
              </a:rPr>
              <a:t>Enter eligibility Information  </a:t>
            </a:r>
          </a:p>
        </p:txBody>
      </p:sp>
      <p:sp>
        <p:nvSpPr>
          <p:cNvPr id="13" name="Rectangle 12"/>
          <p:cNvSpPr/>
          <p:nvPr/>
        </p:nvSpPr>
        <p:spPr>
          <a:xfrm>
            <a:off x="4114800" y="5144329"/>
            <a:ext cx="1019632" cy="6917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atin typeface="Calibri" pitchFamily="34" charset="0"/>
                <a:cs typeface="Calibri" pitchFamily="34" charset="0"/>
              </a:rPr>
              <a:t>Determine Eligibility for APTC / CSR</a:t>
            </a:r>
            <a:endParaRPr lang="en-US" sz="1000" dirty="0">
              <a:latin typeface="Calibri" pitchFamily="34" charset="0"/>
              <a:cs typeface="Calibri" pitchFamily="34" charset="0"/>
            </a:endParaRPr>
          </a:p>
        </p:txBody>
      </p:sp>
      <p:sp>
        <p:nvSpPr>
          <p:cNvPr id="14" name="Rectangle 13"/>
          <p:cNvSpPr/>
          <p:nvPr/>
        </p:nvSpPr>
        <p:spPr>
          <a:xfrm>
            <a:off x="7261441" y="5020757"/>
            <a:ext cx="1019632" cy="8308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atin typeface="Calibri" pitchFamily="34" charset="0"/>
                <a:cs typeface="Calibri" pitchFamily="34" charset="0"/>
              </a:rPr>
              <a:t>Denial of eligibility for subsidies shared with customer</a:t>
            </a:r>
            <a:endParaRPr lang="en-US" sz="1000" dirty="0">
              <a:latin typeface="Calibri" pitchFamily="34" charset="0"/>
              <a:cs typeface="Calibri" pitchFamily="34" charset="0"/>
            </a:endParaRPr>
          </a:p>
        </p:txBody>
      </p:sp>
      <p:grpSp>
        <p:nvGrpSpPr>
          <p:cNvPr id="18" name="Group 17"/>
          <p:cNvGrpSpPr/>
          <p:nvPr/>
        </p:nvGrpSpPr>
        <p:grpSpPr>
          <a:xfrm>
            <a:off x="5062371" y="5216831"/>
            <a:ext cx="1019632" cy="546715"/>
            <a:chOff x="3107463" y="3060946"/>
            <a:chExt cx="1219200" cy="546715"/>
          </a:xfrm>
        </p:grpSpPr>
        <p:sp>
          <p:nvSpPr>
            <p:cNvPr id="19" name="Diamond 18"/>
            <p:cNvSpPr/>
            <p:nvPr/>
          </p:nvSpPr>
          <p:spPr>
            <a:xfrm>
              <a:off x="3429000" y="3060946"/>
              <a:ext cx="609600" cy="546715"/>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latin typeface="Calibri" pitchFamily="34" charset="0"/>
                <a:cs typeface="Calibri" pitchFamily="34" charset="0"/>
              </a:endParaRPr>
            </a:p>
          </p:txBody>
        </p:sp>
        <p:sp>
          <p:nvSpPr>
            <p:cNvPr id="20" name="TextBox 19"/>
            <p:cNvSpPr txBox="1"/>
            <p:nvPr/>
          </p:nvSpPr>
          <p:spPr>
            <a:xfrm>
              <a:off x="3107463" y="3238829"/>
              <a:ext cx="1219200" cy="246221"/>
            </a:xfrm>
            <a:prstGeom prst="rect">
              <a:avLst/>
            </a:prstGeom>
            <a:noFill/>
          </p:spPr>
          <p:txBody>
            <a:bodyPr wrap="square" rtlCol="0">
              <a:spAutoFit/>
            </a:bodyPr>
            <a:lstStyle/>
            <a:p>
              <a:pPr algn="ctr"/>
              <a:r>
                <a:rPr lang="en-US" sz="1000" dirty="0" smtClean="0">
                  <a:solidFill>
                    <a:schemeClr val="bg1"/>
                  </a:solidFill>
                  <a:latin typeface="Calibri" pitchFamily="34" charset="0"/>
                  <a:cs typeface="Calibri" pitchFamily="34" charset="0"/>
                </a:rPr>
                <a:t>Eligible</a:t>
              </a:r>
              <a:r>
                <a:rPr lang="en-US" sz="700" dirty="0" smtClean="0">
                  <a:solidFill>
                    <a:schemeClr val="bg1"/>
                  </a:solidFill>
                  <a:latin typeface="Calibri" pitchFamily="34" charset="0"/>
                  <a:cs typeface="Calibri" pitchFamily="34" charset="0"/>
                </a:rPr>
                <a:t>? </a:t>
              </a:r>
              <a:endParaRPr lang="en-US" sz="700" dirty="0">
                <a:solidFill>
                  <a:schemeClr val="bg1"/>
                </a:solidFill>
                <a:latin typeface="Calibri" pitchFamily="34" charset="0"/>
                <a:cs typeface="Calibri" pitchFamily="34" charset="0"/>
              </a:endParaRPr>
            </a:p>
          </p:txBody>
        </p:sp>
      </p:grpSp>
      <p:cxnSp>
        <p:nvCxnSpPr>
          <p:cNvPr id="21" name="Straight Arrow Connector 20"/>
          <p:cNvCxnSpPr/>
          <p:nvPr/>
        </p:nvCxnSpPr>
        <p:spPr>
          <a:xfrm>
            <a:off x="3276600" y="4290987"/>
            <a:ext cx="33542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810000" y="4038600"/>
            <a:ext cx="533400" cy="193048"/>
          </a:xfrm>
          <a:prstGeom prst="rect">
            <a:avLst/>
          </a:prstGeom>
          <a:noFill/>
        </p:spPr>
        <p:txBody>
          <a:bodyPr wrap="square" rtlCol="0">
            <a:spAutoFit/>
          </a:bodyPr>
          <a:lstStyle/>
          <a:p>
            <a:pPr algn="ctr"/>
            <a:r>
              <a:rPr lang="en-US" sz="900" dirty="0" smtClean="0">
                <a:latin typeface="Calibri" pitchFamily="34" charset="0"/>
                <a:cs typeface="Calibri" pitchFamily="34" charset="0"/>
              </a:rPr>
              <a:t>Yes</a:t>
            </a:r>
            <a:endParaRPr lang="en-US" sz="900" dirty="0">
              <a:latin typeface="Calibri" pitchFamily="34" charset="0"/>
              <a:cs typeface="Calibri" pitchFamily="34" charset="0"/>
            </a:endParaRPr>
          </a:p>
        </p:txBody>
      </p:sp>
      <p:sp>
        <p:nvSpPr>
          <p:cNvPr id="30" name="TextBox 29"/>
          <p:cNvSpPr txBox="1"/>
          <p:nvPr/>
        </p:nvSpPr>
        <p:spPr>
          <a:xfrm>
            <a:off x="3513588" y="5436163"/>
            <a:ext cx="446088" cy="230832"/>
          </a:xfrm>
          <a:prstGeom prst="rect">
            <a:avLst/>
          </a:prstGeom>
          <a:noFill/>
        </p:spPr>
        <p:txBody>
          <a:bodyPr wrap="square" rtlCol="0">
            <a:spAutoFit/>
          </a:bodyPr>
          <a:lstStyle/>
          <a:p>
            <a:pPr algn="ctr"/>
            <a:r>
              <a:rPr lang="en-US" sz="900" dirty="0" smtClean="0">
                <a:latin typeface="Calibri" pitchFamily="34" charset="0"/>
                <a:cs typeface="Calibri" pitchFamily="34" charset="0"/>
              </a:rPr>
              <a:t>No</a:t>
            </a:r>
            <a:endParaRPr lang="en-US" sz="900" dirty="0">
              <a:latin typeface="Calibri" pitchFamily="34" charset="0"/>
              <a:cs typeface="Calibri" pitchFamily="34" charset="0"/>
            </a:endParaRPr>
          </a:p>
        </p:txBody>
      </p:sp>
      <p:sp>
        <p:nvSpPr>
          <p:cNvPr id="32" name="TextBox 31"/>
          <p:cNvSpPr txBox="1"/>
          <p:nvPr/>
        </p:nvSpPr>
        <p:spPr>
          <a:xfrm>
            <a:off x="5486400" y="4912352"/>
            <a:ext cx="533400" cy="193048"/>
          </a:xfrm>
          <a:prstGeom prst="rect">
            <a:avLst/>
          </a:prstGeom>
          <a:noFill/>
        </p:spPr>
        <p:txBody>
          <a:bodyPr wrap="square" rtlCol="0">
            <a:spAutoFit/>
          </a:bodyPr>
          <a:lstStyle/>
          <a:p>
            <a:pPr algn="ctr"/>
            <a:r>
              <a:rPr lang="en-US" sz="900" dirty="0" smtClean="0">
                <a:latin typeface="Calibri" pitchFamily="34" charset="0"/>
                <a:cs typeface="Calibri" pitchFamily="34" charset="0"/>
              </a:rPr>
              <a:t>Yes</a:t>
            </a:r>
            <a:endParaRPr lang="en-US" sz="900" dirty="0">
              <a:latin typeface="Calibri" pitchFamily="34" charset="0"/>
              <a:cs typeface="Calibri" pitchFamily="34" charset="0"/>
            </a:endParaRPr>
          </a:p>
        </p:txBody>
      </p:sp>
      <p:sp>
        <p:nvSpPr>
          <p:cNvPr id="50" name="Rectangle 49"/>
          <p:cNvSpPr/>
          <p:nvPr/>
        </p:nvSpPr>
        <p:spPr>
          <a:xfrm>
            <a:off x="4236235" y="3886200"/>
            <a:ext cx="921508" cy="7420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atin typeface="Calibri" pitchFamily="34" charset="0"/>
                <a:cs typeface="Calibri" pitchFamily="34" charset="0"/>
              </a:rPr>
              <a:t>Inform customer of eligibility and transfer to PEAK</a:t>
            </a:r>
            <a:endParaRPr lang="en-US" sz="1000" dirty="0">
              <a:latin typeface="Calibri" pitchFamily="34" charset="0"/>
              <a:cs typeface="Calibri" pitchFamily="34" charset="0"/>
            </a:endParaRPr>
          </a:p>
        </p:txBody>
      </p:sp>
      <p:sp>
        <p:nvSpPr>
          <p:cNvPr id="55" name="Rectangle 54"/>
          <p:cNvSpPr/>
          <p:nvPr/>
        </p:nvSpPr>
        <p:spPr>
          <a:xfrm>
            <a:off x="7772400" y="2979049"/>
            <a:ext cx="1019632" cy="6917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atin typeface="Calibri" pitchFamily="34" charset="0"/>
                <a:cs typeface="Calibri" pitchFamily="34" charset="0"/>
              </a:rPr>
              <a:t>Shop for QHPs</a:t>
            </a:r>
            <a:endParaRPr lang="en-US" sz="1000" dirty="0">
              <a:latin typeface="Calibri" pitchFamily="34" charset="0"/>
              <a:cs typeface="Calibri" pitchFamily="34" charset="0"/>
            </a:endParaRPr>
          </a:p>
        </p:txBody>
      </p:sp>
      <p:cxnSp>
        <p:nvCxnSpPr>
          <p:cNvPr id="56" name="Elbow Connector 55"/>
          <p:cNvCxnSpPr>
            <a:stCxn id="14" idx="3"/>
            <a:endCxn id="55" idx="2"/>
          </p:cNvCxnSpPr>
          <p:nvPr/>
        </p:nvCxnSpPr>
        <p:spPr>
          <a:xfrm flipV="1">
            <a:off x="8281073" y="3670767"/>
            <a:ext cx="1143" cy="1765396"/>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62" name="Rectangle 61"/>
          <p:cNvSpPr/>
          <p:nvPr/>
        </p:nvSpPr>
        <p:spPr>
          <a:xfrm>
            <a:off x="5945622" y="4756900"/>
            <a:ext cx="1140978" cy="6917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atin typeface="Calibri" pitchFamily="34" charset="0"/>
                <a:cs typeface="Calibri" pitchFamily="34" charset="0"/>
              </a:rPr>
              <a:t>Inform customer of eligibility determination for subsidies</a:t>
            </a:r>
            <a:endParaRPr lang="en-US" sz="1000" dirty="0">
              <a:latin typeface="Calibri" pitchFamily="34" charset="0"/>
              <a:cs typeface="Calibri" pitchFamily="34" charset="0"/>
            </a:endParaRPr>
          </a:p>
        </p:txBody>
      </p:sp>
      <p:cxnSp>
        <p:nvCxnSpPr>
          <p:cNvPr id="1024" name="Elbow Connector 1023"/>
          <p:cNvCxnSpPr>
            <a:stCxn id="62" idx="0"/>
            <a:endCxn id="55" idx="1"/>
          </p:cNvCxnSpPr>
          <p:nvPr/>
        </p:nvCxnSpPr>
        <p:spPr>
          <a:xfrm rot="5400000" flipH="1" flipV="1">
            <a:off x="6428259" y="3412760"/>
            <a:ext cx="1431992" cy="125628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28" name="Straight Arrow Connector 1027"/>
          <p:cNvCxnSpPr>
            <a:endCxn id="50" idx="0"/>
          </p:cNvCxnSpPr>
          <p:nvPr/>
        </p:nvCxnSpPr>
        <p:spPr>
          <a:xfrm flipH="1">
            <a:off x="4696989" y="3363975"/>
            <a:ext cx="889197" cy="522225"/>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042" name="TextBox 1041"/>
          <p:cNvSpPr txBox="1"/>
          <p:nvPr/>
        </p:nvSpPr>
        <p:spPr>
          <a:xfrm rot="16200000">
            <a:off x="-204400" y="3224270"/>
            <a:ext cx="914400" cy="276999"/>
          </a:xfrm>
          <a:prstGeom prst="rect">
            <a:avLst/>
          </a:prstGeom>
          <a:noFill/>
        </p:spPr>
        <p:txBody>
          <a:bodyPr wrap="square" rtlCol="0">
            <a:spAutoFit/>
          </a:bodyPr>
          <a:lstStyle/>
          <a:p>
            <a:pPr algn="ctr"/>
            <a:r>
              <a:rPr lang="en-US" sz="1200" dirty="0" smtClean="0">
                <a:latin typeface="Calibri" pitchFamily="34" charset="0"/>
                <a:cs typeface="Calibri" pitchFamily="34" charset="0"/>
              </a:rPr>
              <a:t>Customer</a:t>
            </a:r>
            <a:endParaRPr lang="en-US" sz="1200" dirty="0">
              <a:latin typeface="Calibri" pitchFamily="34" charset="0"/>
              <a:cs typeface="Calibri" pitchFamily="34" charset="0"/>
            </a:endParaRPr>
          </a:p>
        </p:txBody>
      </p:sp>
      <p:sp>
        <p:nvSpPr>
          <p:cNvPr id="89" name="TextBox 88"/>
          <p:cNvSpPr txBox="1"/>
          <p:nvPr/>
        </p:nvSpPr>
        <p:spPr>
          <a:xfrm rot="16200000">
            <a:off x="-204400" y="5056311"/>
            <a:ext cx="914400" cy="276999"/>
          </a:xfrm>
          <a:prstGeom prst="rect">
            <a:avLst/>
          </a:prstGeom>
          <a:noFill/>
        </p:spPr>
        <p:txBody>
          <a:bodyPr wrap="square" rtlCol="0">
            <a:spAutoFit/>
          </a:bodyPr>
          <a:lstStyle/>
          <a:p>
            <a:r>
              <a:rPr lang="en-US" sz="1200" dirty="0" smtClean="0">
                <a:latin typeface="Calibri" pitchFamily="34" charset="0"/>
                <a:cs typeface="Calibri" pitchFamily="34" charset="0"/>
              </a:rPr>
              <a:t>Exchange</a:t>
            </a:r>
            <a:endParaRPr lang="en-US" sz="1200" dirty="0">
              <a:latin typeface="Calibri" pitchFamily="34" charset="0"/>
              <a:cs typeface="Calibri" pitchFamily="34" charset="0"/>
            </a:endParaRPr>
          </a:p>
        </p:txBody>
      </p:sp>
      <p:sp>
        <p:nvSpPr>
          <p:cNvPr id="90" name="Rectangle 89"/>
          <p:cNvSpPr/>
          <p:nvPr/>
        </p:nvSpPr>
        <p:spPr>
          <a:xfrm>
            <a:off x="533400" y="2979049"/>
            <a:ext cx="926625" cy="6917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atin typeface="Calibri" pitchFamily="34" charset="0"/>
                <a:cs typeface="Calibri" pitchFamily="34" charset="0"/>
              </a:rPr>
              <a:t>Apply for Exemption</a:t>
            </a:r>
            <a:endParaRPr lang="en-US" sz="1000" dirty="0">
              <a:latin typeface="Calibri" pitchFamily="34" charset="0"/>
              <a:cs typeface="Calibri" pitchFamily="34" charset="0"/>
            </a:endParaRPr>
          </a:p>
        </p:txBody>
      </p:sp>
      <p:cxnSp>
        <p:nvCxnSpPr>
          <p:cNvPr id="91" name="Straight Connector 90"/>
          <p:cNvCxnSpPr/>
          <p:nvPr/>
        </p:nvCxnSpPr>
        <p:spPr>
          <a:xfrm>
            <a:off x="104000" y="2895600"/>
            <a:ext cx="882415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1" name="Straight Arrow Connector 100"/>
          <p:cNvCxnSpPr/>
          <p:nvPr/>
        </p:nvCxnSpPr>
        <p:spPr>
          <a:xfrm>
            <a:off x="1459530" y="1367078"/>
            <a:ext cx="35496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p:nvPr/>
        </p:nvCxnSpPr>
        <p:spPr>
          <a:xfrm>
            <a:off x="2069926" y="1654709"/>
            <a:ext cx="0" cy="4904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4" name="TextBox 103"/>
          <p:cNvSpPr txBox="1"/>
          <p:nvPr/>
        </p:nvSpPr>
        <p:spPr>
          <a:xfrm>
            <a:off x="2202189" y="1128551"/>
            <a:ext cx="472073" cy="230832"/>
          </a:xfrm>
          <a:prstGeom prst="rect">
            <a:avLst/>
          </a:prstGeom>
          <a:noFill/>
        </p:spPr>
        <p:txBody>
          <a:bodyPr wrap="square" rtlCol="0">
            <a:spAutoFit/>
          </a:bodyPr>
          <a:lstStyle/>
          <a:p>
            <a:pPr algn="ctr"/>
            <a:r>
              <a:rPr lang="en-US" sz="900" dirty="0" smtClean="0">
                <a:latin typeface="Calibri" pitchFamily="34" charset="0"/>
                <a:cs typeface="Calibri" pitchFamily="34" charset="0"/>
              </a:rPr>
              <a:t>No</a:t>
            </a:r>
            <a:endParaRPr lang="en-US" sz="900" dirty="0">
              <a:latin typeface="Calibri" pitchFamily="34" charset="0"/>
              <a:cs typeface="Calibri" pitchFamily="34" charset="0"/>
            </a:endParaRPr>
          </a:p>
        </p:txBody>
      </p:sp>
      <p:sp>
        <p:nvSpPr>
          <p:cNvPr id="107" name="TextBox 106"/>
          <p:cNvSpPr txBox="1"/>
          <p:nvPr/>
        </p:nvSpPr>
        <p:spPr>
          <a:xfrm rot="16200000">
            <a:off x="1649944" y="1755404"/>
            <a:ext cx="533400" cy="204293"/>
          </a:xfrm>
          <a:prstGeom prst="rect">
            <a:avLst/>
          </a:prstGeom>
          <a:noFill/>
        </p:spPr>
        <p:txBody>
          <a:bodyPr wrap="square" rtlCol="0">
            <a:spAutoFit/>
          </a:bodyPr>
          <a:lstStyle/>
          <a:p>
            <a:pPr algn="ctr"/>
            <a:r>
              <a:rPr lang="en-US" sz="900" dirty="0" smtClean="0">
                <a:latin typeface="Calibri" pitchFamily="34" charset="0"/>
                <a:cs typeface="Calibri" pitchFamily="34" charset="0"/>
              </a:rPr>
              <a:t>Yes</a:t>
            </a:r>
            <a:endParaRPr lang="en-US" sz="900" dirty="0">
              <a:latin typeface="Calibri" pitchFamily="34" charset="0"/>
              <a:cs typeface="Calibri" pitchFamily="34" charset="0"/>
            </a:endParaRPr>
          </a:p>
        </p:txBody>
      </p:sp>
      <p:sp>
        <p:nvSpPr>
          <p:cNvPr id="12" name="Rectangle 11"/>
          <p:cNvSpPr/>
          <p:nvPr/>
        </p:nvSpPr>
        <p:spPr>
          <a:xfrm>
            <a:off x="2362200" y="3937917"/>
            <a:ext cx="1019632" cy="6917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atin typeface="Calibri" pitchFamily="34" charset="0"/>
                <a:cs typeface="Calibri" pitchFamily="34" charset="0"/>
              </a:rPr>
              <a:t>Determine eligibility for Medicaid / CHP </a:t>
            </a:r>
            <a:endParaRPr lang="en-US" sz="1000" dirty="0">
              <a:latin typeface="Calibri" pitchFamily="34" charset="0"/>
              <a:cs typeface="Calibri" pitchFamily="34" charset="0"/>
            </a:endParaRPr>
          </a:p>
        </p:txBody>
      </p:sp>
      <p:cxnSp>
        <p:nvCxnSpPr>
          <p:cNvPr id="66" name="Elbow Connector 65"/>
          <p:cNvCxnSpPr/>
          <p:nvPr/>
        </p:nvCxnSpPr>
        <p:spPr>
          <a:xfrm rot="16200000" flipH="1">
            <a:off x="2060231" y="1570354"/>
            <a:ext cx="763838" cy="334579"/>
          </a:xfrm>
          <a:prstGeom prst="bentConnector3">
            <a:avLst>
              <a:gd name="adj1" fmla="val 24"/>
            </a:avLst>
          </a:prstGeom>
          <a:ln>
            <a:tailEnd type="arrow"/>
          </a:ln>
        </p:spPr>
        <p:style>
          <a:lnRef idx="2">
            <a:schemeClr val="accent1"/>
          </a:lnRef>
          <a:fillRef idx="0">
            <a:schemeClr val="accent1"/>
          </a:fillRef>
          <a:effectRef idx="1">
            <a:schemeClr val="accent1"/>
          </a:effectRef>
          <a:fontRef idx="minor">
            <a:schemeClr val="tx1"/>
          </a:fontRef>
        </p:style>
      </p:cxnSp>
      <p:grpSp>
        <p:nvGrpSpPr>
          <p:cNvPr id="98" name="Group 97"/>
          <p:cNvGrpSpPr/>
          <p:nvPr/>
        </p:nvGrpSpPr>
        <p:grpSpPr>
          <a:xfrm>
            <a:off x="1530414" y="1107994"/>
            <a:ext cx="1079025" cy="546715"/>
            <a:chOff x="3124200" y="3060946"/>
            <a:chExt cx="1219200" cy="546715"/>
          </a:xfrm>
        </p:grpSpPr>
        <p:sp>
          <p:nvSpPr>
            <p:cNvPr id="99" name="Diamond 98"/>
            <p:cNvSpPr/>
            <p:nvPr/>
          </p:nvSpPr>
          <p:spPr>
            <a:xfrm>
              <a:off x="3429000" y="3060946"/>
              <a:ext cx="609600" cy="546715"/>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0" dirty="0">
                <a:latin typeface="Calibri" pitchFamily="34" charset="0"/>
                <a:cs typeface="Calibri" pitchFamily="34" charset="0"/>
              </a:endParaRPr>
            </a:p>
          </p:txBody>
        </p:sp>
        <p:sp>
          <p:nvSpPr>
            <p:cNvPr id="100" name="TextBox 99"/>
            <p:cNvSpPr txBox="1"/>
            <p:nvPr/>
          </p:nvSpPr>
          <p:spPr>
            <a:xfrm>
              <a:off x="3124200" y="3200400"/>
              <a:ext cx="1219200" cy="230832"/>
            </a:xfrm>
            <a:prstGeom prst="rect">
              <a:avLst/>
            </a:prstGeom>
            <a:noFill/>
          </p:spPr>
          <p:txBody>
            <a:bodyPr wrap="square" rtlCol="0">
              <a:spAutoFit/>
            </a:bodyPr>
            <a:lstStyle/>
            <a:p>
              <a:pPr algn="ctr"/>
              <a:r>
                <a:rPr lang="en-US" sz="900" dirty="0" smtClean="0">
                  <a:solidFill>
                    <a:schemeClr val="bg1"/>
                  </a:solidFill>
                  <a:latin typeface="Calibri" pitchFamily="34" charset="0"/>
                  <a:cs typeface="Calibri" pitchFamily="34" charset="0"/>
                </a:rPr>
                <a:t>Eligible? </a:t>
              </a:r>
              <a:endParaRPr lang="en-US" sz="900" dirty="0">
                <a:solidFill>
                  <a:schemeClr val="bg1"/>
                </a:solidFill>
                <a:latin typeface="Calibri" pitchFamily="34" charset="0"/>
                <a:cs typeface="Calibri" pitchFamily="34" charset="0"/>
              </a:endParaRPr>
            </a:p>
          </p:txBody>
        </p:sp>
      </p:grpSp>
      <p:sp>
        <p:nvSpPr>
          <p:cNvPr id="119" name="Rectangle 118"/>
          <p:cNvSpPr/>
          <p:nvPr/>
        </p:nvSpPr>
        <p:spPr>
          <a:xfrm>
            <a:off x="1829867" y="2125735"/>
            <a:ext cx="1019632" cy="6917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atin typeface="Calibri" pitchFamily="34" charset="0"/>
                <a:cs typeface="Calibri" pitchFamily="34" charset="0"/>
              </a:rPr>
              <a:t>Inform customer of eligibility determination</a:t>
            </a:r>
            <a:endParaRPr lang="en-US" sz="1000" dirty="0">
              <a:latin typeface="Calibri" pitchFamily="34" charset="0"/>
              <a:cs typeface="Calibri" pitchFamily="34" charset="0"/>
            </a:endParaRPr>
          </a:p>
        </p:txBody>
      </p:sp>
      <p:sp>
        <p:nvSpPr>
          <p:cNvPr id="97" name="Rectangle 96"/>
          <p:cNvSpPr/>
          <p:nvPr/>
        </p:nvSpPr>
        <p:spPr>
          <a:xfrm>
            <a:off x="609600" y="914400"/>
            <a:ext cx="920373" cy="90653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atin typeface="Calibri" pitchFamily="34" charset="0"/>
                <a:cs typeface="Calibri" pitchFamily="34" charset="0"/>
              </a:rPr>
              <a:t>Determine Eligibility for Individual Mandate Exemption</a:t>
            </a:r>
            <a:endParaRPr lang="en-US" sz="1000" dirty="0">
              <a:latin typeface="Calibri" pitchFamily="34" charset="0"/>
              <a:cs typeface="Calibri" pitchFamily="34" charset="0"/>
            </a:endParaRPr>
          </a:p>
        </p:txBody>
      </p:sp>
      <p:cxnSp>
        <p:nvCxnSpPr>
          <p:cNvPr id="76" name="Elbow Connector 75"/>
          <p:cNvCxnSpPr>
            <a:stCxn id="90" idx="0"/>
            <a:endCxn id="97" idx="2"/>
          </p:cNvCxnSpPr>
          <p:nvPr/>
        </p:nvCxnSpPr>
        <p:spPr>
          <a:xfrm rot="5400000" flipH="1" flipV="1">
            <a:off x="454193" y="2363455"/>
            <a:ext cx="1158114" cy="73074"/>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sp>
        <p:nvSpPr>
          <p:cNvPr id="122" name="TextBox 121"/>
          <p:cNvSpPr txBox="1"/>
          <p:nvPr/>
        </p:nvSpPr>
        <p:spPr>
          <a:xfrm rot="16200000">
            <a:off x="-436346" y="1982760"/>
            <a:ext cx="1378292" cy="276999"/>
          </a:xfrm>
          <a:prstGeom prst="rect">
            <a:avLst/>
          </a:prstGeom>
          <a:noFill/>
        </p:spPr>
        <p:txBody>
          <a:bodyPr wrap="square" rtlCol="0">
            <a:spAutoFit/>
          </a:bodyPr>
          <a:lstStyle/>
          <a:p>
            <a:r>
              <a:rPr lang="en-US" sz="1200" dirty="0" smtClean="0">
                <a:latin typeface="Calibri" pitchFamily="34" charset="0"/>
                <a:cs typeface="Calibri" pitchFamily="34" charset="0"/>
              </a:rPr>
              <a:t>Federal Agency</a:t>
            </a:r>
            <a:endParaRPr lang="en-US" sz="1200" dirty="0">
              <a:latin typeface="Calibri" pitchFamily="34" charset="0"/>
              <a:cs typeface="Calibri" pitchFamily="34" charset="0"/>
            </a:endParaRPr>
          </a:p>
        </p:txBody>
      </p:sp>
      <p:cxnSp>
        <p:nvCxnSpPr>
          <p:cNvPr id="123" name="Straight Arrow Connector 122"/>
          <p:cNvCxnSpPr/>
          <p:nvPr/>
        </p:nvCxnSpPr>
        <p:spPr>
          <a:xfrm flipH="1" flipV="1">
            <a:off x="2816998" y="2358754"/>
            <a:ext cx="2593202" cy="924584"/>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grpSp>
        <p:nvGrpSpPr>
          <p:cNvPr id="67" name="Group 66"/>
          <p:cNvGrpSpPr/>
          <p:nvPr/>
        </p:nvGrpSpPr>
        <p:grpSpPr>
          <a:xfrm>
            <a:off x="5053002" y="3051551"/>
            <a:ext cx="1019632" cy="546715"/>
            <a:chOff x="3124200" y="3060946"/>
            <a:chExt cx="1219200" cy="546715"/>
          </a:xfrm>
        </p:grpSpPr>
        <p:sp>
          <p:nvSpPr>
            <p:cNvPr id="68" name="Diamond 67"/>
            <p:cNvSpPr/>
            <p:nvPr/>
          </p:nvSpPr>
          <p:spPr>
            <a:xfrm>
              <a:off x="3429000" y="3060946"/>
              <a:ext cx="609600" cy="546715"/>
            </a:xfrm>
            <a:prstGeom prst="diamond">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0" dirty="0">
                <a:latin typeface="Calibri" pitchFamily="34" charset="0"/>
                <a:cs typeface="Calibri" pitchFamily="34" charset="0"/>
              </a:endParaRPr>
            </a:p>
          </p:txBody>
        </p:sp>
        <p:sp>
          <p:nvSpPr>
            <p:cNvPr id="69" name="TextBox 68"/>
            <p:cNvSpPr txBox="1"/>
            <p:nvPr/>
          </p:nvSpPr>
          <p:spPr>
            <a:xfrm>
              <a:off x="3124200" y="3200400"/>
              <a:ext cx="1219200" cy="230832"/>
            </a:xfrm>
            <a:prstGeom prst="rect">
              <a:avLst/>
            </a:prstGeom>
            <a:noFill/>
          </p:spPr>
          <p:txBody>
            <a:bodyPr wrap="square" rtlCol="0">
              <a:spAutoFit/>
            </a:bodyPr>
            <a:lstStyle/>
            <a:p>
              <a:pPr algn="ctr"/>
              <a:r>
                <a:rPr lang="en-US" sz="900" dirty="0" smtClean="0">
                  <a:solidFill>
                    <a:schemeClr val="bg1"/>
                  </a:solidFill>
                  <a:latin typeface="Calibri" pitchFamily="34" charset="0"/>
                  <a:cs typeface="Calibri" pitchFamily="34" charset="0"/>
                </a:rPr>
                <a:t>Appeal? </a:t>
              </a:r>
              <a:endParaRPr lang="en-US" sz="900" dirty="0">
                <a:solidFill>
                  <a:schemeClr val="bg1"/>
                </a:solidFill>
                <a:latin typeface="Calibri" pitchFamily="34" charset="0"/>
                <a:cs typeface="Calibri" pitchFamily="34" charset="0"/>
              </a:endParaRPr>
            </a:p>
          </p:txBody>
        </p:sp>
      </p:grpSp>
      <p:sp>
        <p:nvSpPr>
          <p:cNvPr id="79" name="TextBox 78"/>
          <p:cNvSpPr txBox="1"/>
          <p:nvPr/>
        </p:nvSpPr>
        <p:spPr>
          <a:xfrm>
            <a:off x="3612028" y="952813"/>
            <a:ext cx="5183455" cy="1569660"/>
          </a:xfrm>
          <a:prstGeom prst="rect">
            <a:avLst/>
          </a:prstGeom>
          <a:noFill/>
        </p:spPr>
        <p:txBody>
          <a:bodyPr wrap="square" rtlCol="0">
            <a:spAutoFit/>
          </a:bodyPr>
          <a:lstStyle/>
          <a:p>
            <a:r>
              <a:rPr lang="en-US" sz="1600" b="1" i="1" u="sng" dirty="0" smtClean="0">
                <a:solidFill>
                  <a:schemeClr val="tx2"/>
                </a:solidFill>
                <a:latin typeface="Calibri" pitchFamily="34" charset="0"/>
                <a:cs typeface="Calibri" pitchFamily="34" charset="0"/>
              </a:rPr>
              <a:t>Guiding Principle</a:t>
            </a:r>
            <a:r>
              <a:rPr lang="en-US" sz="1600" i="1" dirty="0" smtClean="0">
                <a:solidFill>
                  <a:schemeClr val="tx2"/>
                </a:solidFill>
                <a:latin typeface="Calibri" pitchFamily="34" charset="0"/>
                <a:cs typeface="Calibri" pitchFamily="34" charset="0"/>
              </a:rPr>
              <a:t>:  The </a:t>
            </a:r>
            <a:r>
              <a:rPr lang="en-US" sz="1600" i="1" dirty="0">
                <a:solidFill>
                  <a:schemeClr val="tx2"/>
                </a:solidFill>
                <a:latin typeface="Calibri" pitchFamily="34" charset="0"/>
                <a:cs typeface="Calibri" pitchFamily="34" charset="0"/>
              </a:rPr>
              <a:t>a</a:t>
            </a:r>
            <a:r>
              <a:rPr lang="en-US" sz="1600" i="1" dirty="0" smtClean="0">
                <a:solidFill>
                  <a:schemeClr val="tx2"/>
                </a:solidFill>
                <a:latin typeface="Calibri" pitchFamily="34" charset="0"/>
                <a:cs typeface="Calibri" pitchFamily="34" charset="0"/>
              </a:rPr>
              <a:t>ppeal process will be handled by the agency which owns the determination that the customer desires.  For example, if a customer wants Medicaid but was denied it, HCPF will manage the appeals process; however, if the customer </a:t>
            </a:r>
            <a:r>
              <a:rPr lang="en-US" sz="1600" i="1" dirty="0" smtClean="0">
                <a:solidFill>
                  <a:schemeClr val="tx2"/>
                </a:solidFill>
                <a:latin typeface="Calibri" pitchFamily="34" charset="0"/>
                <a:cs typeface="Calibri" pitchFamily="34" charset="0"/>
              </a:rPr>
              <a:t>wants an  APTC or feels that a tax credit was incorrect, COHBE </a:t>
            </a:r>
            <a:r>
              <a:rPr lang="en-US" sz="1600" i="1" dirty="0" smtClean="0">
                <a:solidFill>
                  <a:schemeClr val="tx2"/>
                </a:solidFill>
                <a:latin typeface="Calibri" pitchFamily="34" charset="0"/>
                <a:cs typeface="Calibri" pitchFamily="34" charset="0"/>
              </a:rPr>
              <a:t>will handle the appeal. </a:t>
            </a:r>
            <a:endParaRPr lang="en-US" sz="1600" i="1" dirty="0">
              <a:solidFill>
                <a:schemeClr val="tx2"/>
              </a:solidFill>
              <a:latin typeface="Calibri" pitchFamily="34" charset="0"/>
              <a:cs typeface="Calibri" pitchFamily="34" charset="0"/>
            </a:endParaRPr>
          </a:p>
        </p:txBody>
      </p:sp>
      <p:grpSp>
        <p:nvGrpSpPr>
          <p:cNvPr id="128" name="Group 127"/>
          <p:cNvGrpSpPr/>
          <p:nvPr/>
        </p:nvGrpSpPr>
        <p:grpSpPr>
          <a:xfrm>
            <a:off x="6634439" y="5982486"/>
            <a:ext cx="1019632" cy="546715"/>
            <a:chOff x="3124200" y="3060946"/>
            <a:chExt cx="1219200" cy="546715"/>
          </a:xfrm>
        </p:grpSpPr>
        <p:sp>
          <p:nvSpPr>
            <p:cNvPr id="129" name="Diamond 128"/>
            <p:cNvSpPr/>
            <p:nvPr/>
          </p:nvSpPr>
          <p:spPr>
            <a:xfrm>
              <a:off x="3429000" y="3060946"/>
              <a:ext cx="609600" cy="546715"/>
            </a:xfrm>
            <a:prstGeom prst="diamond">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0" dirty="0">
                <a:latin typeface="Calibri" pitchFamily="34" charset="0"/>
                <a:cs typeface="Calibri" pitchFamily="34" charset="0"/>
              </a:endParaRPr>
            </a:p>
          </p:txBody>
        </p:sp>
        <p:sp>
          <p:nvSpPr>
            <p:cNvPr id="130" name="TextBox 129"/>
            <p:cNvSpPr txBox="1"/>
            <p:nvPr/>
          </p:nvSpPr>
          <p:spPr>
            <a:xfrm>
              <a:off x="3124200" y="3200400"/>
              <a:ext cx="1219200" cy="230832"/>
            </a:xfrm>
            <a:prstGeom prst="rect">
              <a:avLst/>
            </a:prstGeom>
            <a:noFill/>
          </p:spPr>
          <p:txBody>
            <a:bodyPr wrap="square" rtlCol="0">
              <a:spAutoFit/>
            </a:bodyPr>
            <a:lstStyle/>
            <a:p>
              <a:pPr algn="ctr"/>
              <a:r>
                <a:rPr lang="en-US" sz="900" dirty="0" smtClean="0">
                  <a:solidFill>
                    <a:schemeClr val="bg1"/>
                  </a:solidFill>
                  <a:latin typeface="Calibri" pitchFamily="34" charset="0"/>
                  <a:cs typeface="Calibri" pitchFamily="34" charset="0"/>
                </a:rPr>
                <a:t>Appeal? </a:t>
              </a:r>
              <a:endParaRPr lang="en-US" sz="900" dirty="0">
                <a:solidFill>
                  <a:schemeClr val="bg1"/>
                </a:solidFill>
                <a:latin typeface="Calibri" pitchFamily="34" charset="0"/>
                <a:cs typeface="Calibri" pitchFamily="34" charset="0"/>
              </a:endParaRPr>
            </a:p>
          </p:txBody>
        </p:sp>
      </p:grpSp>
      <p:sp>
        <p:nvSpPr>
          <p:cNvPr id="81" name="TextBox 80"/>
          <p:cNvSpPr txBox="1"/>
          <p:nvPr/>
        </p:nvSpPr>
        <p:spPr>
          <a:xfrm>
            <a:off x="7399163" y="5859959"/>
            <a:ext cx="1744837" cy="769441"/>
          </a:xfrm>
          <a:prstGeom prst="rect">
            <a:avLst/>
          </a:prstGeom>
          <a:noFill/>
        </p:spPr>
        <p:txBody>
          <a:bodyPr wrap="square" rtlCol="0">
            <a:spAutoFit/>
          </a:bodyPr>
          <a:lstStyle/>
          <a:p>
            <a:r>
              <a:rPr lang="en-US" sz="1100" dirty="0" smtClean="0">
                <a:solidFill>
                  <a:srgbClr val="FF0000"/>
                </a:solidFill>
                <a:latin typeface="Calibri" pitchFamily="34" charset="0"/>
                <a:cs typeface="Calibri" pitchFamily="34" charset="0"/>
              </a:rPr>
              <a:t>There is also the opportunity to appeal if APTC / CSR is not applied correctly to the premium</a:t>
            </a:r>
            <a:endParaRPr lang="en-US" sz="1100" dirty="0">
              <a:solidFill>
                <a:srgbClr val="FF0000"/>
              </a:solidFill>
              <a:latin typeface="Calibri" pitchFamily="34" charset="0"/>
              <a:cs typeface="Calibri" pitchFamily="34" charset="0"/>
            </a:endParaRPr>
          </a:p>
        </p:txBody>
      </p:sp>
      <p:grpSp>
        <p:nvGrpSpPr>
          <p:cNvPr id="132" name="Group 131"/>
          <p:cNvGrpSpPr/>
          <p:nvPr/>
        </p:nvGrpSpPr>
        <p:grpSpPr>
          <a:xfrm>
            <a:off x="780538" y="5175260"/>
            <a:ext cx="1019632" cy="546715"/>
            <a:chOff x="3124200" y="3060946"/>
            <a:chExt cx="1219200" cy="546715"/>
          </a:xfrm>
        </p:grpSpPr>
        <p:sp>
          <p:nvSpPr>
            <p:cNvPr id="133" name="Diamond 132"/>
            <p:cNvSpPr/>
            <p:nvPr/>
          </p:nvSpPr>
          <p:spPr>
            <a:xfrm>
              <a:off x="3429000" y="3060946"/>
              <a:ext cx="609600" cy="546715"/>
            </a:xfrm>
            <a:prstGeom prst="diamond">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 dirty="0">
                <a:latin typeface="Calibri" pitchFamily="34" charset="0"/>
                <a:cs typeface="Calibri" pitchFamily="34" charset="0"/>
              </a:endParaRPr>
            </a:p>
          </p:txBody>
        </p:sp>
        <p:sp>
          <p:nvSpPr>
            <p:cNvPr id="134" name="TextBox 133"/>
            <p:cNvSpPr txBox="1"/>
            <p:nvPr/>
          </p:nvSpPr>
          <p:spPr>
            <a:xfrm>
              <a:off x="3124200" y="3200400"/>
              <a:ext cx="1219200" cy="215444"/>
            </a:xfrm>
            <a:prstGeom prst="rect">
              <a:avLst/>
            </a:prstGeom>
            <a:noFill/>
          </p:spPr>
          <p:txBody>
            <a:bodyPr wrap="square" rtlCol="0">
              <a:spAutoFit/>
            </a:bodyPr>
            <a:lstStyle/>
            <a:p>
              <a:pPr algn="ctr"/>
              <a:r>
                <a:rPr lang="en-US" sz="800" dirty="0" smtClean="0">
                  <a:solidFill>
                    <a:schemeClr val="bg1"/>
                  </a:solidFill>
                  <a:latin typeface="Calibri" pitchFamily="34" charset="0"/>
                  <a:cs typeface="Calibri" pitchFamily="34" charset="0"/>
                </a:rPr>
                <a:t>Appeal? </a:t>
              </a:r>
              <a:endParaRPr lang="en-US" sz="800" dirty="0">
                <a:solidFill>
                  <a:schemeClr val="bg1"/>
                </a:solidFill>
                <a:latin typeface="Calibri" pitchFamily="34" charset="0"/>
                <a:cs typeface="Calibri" pitchFamily="34" charset="0"/>
              </a:endParaRPr>
            </a:p>
          </p:txBody>
        </p:sp>
      </p:grpSp>
      <p:sp>
        <p:nvSpPr>
          <p:cNvPr id="135" name="TextBox 134"/>
          <p:cNvSpPr txBox="1"/>
          <p:nvPr/>
        </p:nvSpPr>
        <p:spPr>
          <a:xfrm>
            <a:off x="1564578" y="4986953"/>
            <a:ext cx="1196759" cy="1107996"/>
          </a:xfrm>
          <a:prstGeom prst="rect">
            <a:avLst/>
          </a:prstGeom>
          <a:noFill/>
        </p:spPr>
        <p:txBody>
          <a:bodyPr wrap="square" rtlCol="0">
            <a:spAutoFit/>
          </a:bodyPr>
          <a:lstStyle/>
          <a:p>
            <a:r>
              <a:rPr lang="en-US" sz="1100" dirty="0" smtClean="0">
                <a:solidFill>
                  <a:srgbClr val="FF0000"/>
                </a:solidFill>
                <a:latin typeface="Calibri" pitchFamily="34" charset="0"/>
                <a:cs typeface="Calibri" pitchFamily="34" charset="0"/>
              </a:rPr>
              <a:t>There is also the opportunity to appeal if the data was not transferred to PEAK correctly</a:t>
            </a:r>
            <a:endParaRPr lang="en-US" sz="1100" dirty="0">
              <a:solidFill>
                <a:srgbClr val="FF0000"/>
              </a:solidFill>
              <a:latin typeface="Calibri" pitchFamily="34" charset="0"/>
              <a:cs typeface="Calibri" pitchFamily="34" charset="0"/>
            </a:endParaRPr>
          </a:p>
        </p:txBody>
      </p:sp>
      <p:cxnSp>
        <p:nvCxnSpPr>
          <p:cNvPr id="136" name="Straight Arrow Connector 135"/>
          <p:cNvCxnSpPr>
            <a:stCxn id="135" idx="3"/>
          </p:cNvCxnSpPr>
          <p:nvPr/>
        </p:nvCxnSpPr>
        <p:spPr>
          <a:xfrm flipV="1">
            <a:off x="2761337" y="4383122"/>
            <a:ext cx="1477190" cy="1157829"/>
          </a:xfrm>
          <a:prstGeom prst="straightConnector1">
            <a:avLst/>
          </a:prstGeom>
          <a:ln>
            <a:solidFill>
              <a:srgbClr val="C00000"/>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41" name="Straight Arrow Connector 140"/>
          <p:cNvCxnSpPr/>
          <p:nvPr/>
        </p:nvCxnSpPr>
        <p:spPr>
          <a:xfrm flipV="1">
            <a:off x="8545621" y="3671708"/>
            <a:ext cx="0" cy="2310778"/>
          </a:xfrm>
          <a:prstGeom prst="straightConnector1">
            <a:avLst/>
          </a:prstGeom>
          <a:ln>
            <a:solidFill>
              <a:srgbClr val="C00000"/>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70" name="TextBox 69"/>
          <p:cNvSpPr txBox="1"/>
          <p:nvPr/>
        </p:nvSpPr>
        <p:spPr>
          <a:xfrm>
            <a:off x="6080752" y="5523627"/>
            <a:ext cx="446088" cy="230832"/>
          </a:xfrm>
          <a:prstGeom prst="rect">
            <a:avLst/>
          </a:prstGeom>
          <a:noFill/>
        </p:spPr>
        <p:txBody>
          <a:bodyPr wrap="square" rtlCol="0">
            <a:spAutoFit/>
          </a:bodyPr>
          <a:lstStyle/>
          <a:p>
            <a:pPr algn="ctr"/>
            <a:r>
              <a:rPr lang="en-US" sz="900" dirty="0" smtClean="0">
                <a:latin typeface="Calibri" pitchFamily="34" charset="0"/>
                <a:cs typeface="Calibri" pitchFamily="34" charset="0"/>
              </a:rPr>
              <a:t>No</a:t>
            </a:r>
            <a:endParaRPr lang="en-US" sz="900" dirty="0">
              <a:latin typeface="Calibri" pitchFamily="34" charset="0"/>
              <a:cs typeface="Calibri" pitchFamily="34" charset="0"/>
            </a:endParaRPr>
          </a:p>
        </p:txBody>
      </p:sp>
      <p:cxnSp>
        <p:nvCxnSpPr>
          <p:cNvPr id="64" name="Straight Connector 63"/>
          <p:cNvCxnSpPr/>
          <p:nvPr/>
        </p:nvCxnSpPr>
        <p:spPr>
          <a:xfrm>
            <a:off x="190508" y="4717013"/>
            <a:ext cx="8824157" cy="0"/>
          </a:xfrm>
          <a:prstGeom prst="line">
            <a:avLst/>
          </a:prstGeom>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rot="16200000">
            <a:off x="-204400" y="4128700"/>
            <a:ext cx="914400" cy="276999"/>
          </a:xfrm>
          <a:prstGeom prst="rect">
            <a:avLst/>
          </a:prstGeom>
          <a:noFill/>
        </p:spPr>
        <p:txBody>
          <a:bodyPr wrap="square" rtlCol="0">
            <a:spAutoFit/>
          </a:bodyPr>
          <a:lstStyle/>
          <a:p>
            <a:pPr algn="ctr"/>
            <a:r>
              <a:rPr lang="en-US" sz="1200" dirty="0" smtClean="0">
                <a:latin typeface="Calibri" pitchFamily="34" charset="0"/>
                <a:cs typeface="Calibri" pitchFamily="34" charset="0"/>
              </a:rPr>
              <a:t>MAGI </a:t>
            </a:r>
            <a:endParaRPr lang="en-US" sz="1200" dirty="0">
              <a:latin typeface="Calibri" pitchFamily="34" charset="0"/>
              <a:cs typeface="Calibri" pitchFamily="34" charset="0"/>
            </a:endParaRPr>
          </a:p>
        </p:txBody>
      </p:sp>
      <p:cxnSp>
        <p:nvCxnSpPr>
          <p:cNvPr id="23" name="Straight Arrow Connector 22"/>
          <p:cNvCxnSpPr/>
          <p:nvPr/>
        </p:nvCxnSpPr>
        <p:spPr>
          <a:xfrm>
            <a:off x="4014637" y="4277161"/>
            <a:ext cx="25490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6" name="Group 15"/>
          <p:cNvGrpSpPr/>
          <p:nvPr/>
        </p:nvGrpSpPr>
        <p:grpSpPr>
          <a:xfrm>
            <a:off x="3352800" y="4010418"/>
            <a:ext cx="956900" cy="546715"/>
            <a:chOff x="3124200" y="3060946"/>
            <a:chExt cx="1219200" cy="546715"/>
          </a:xfrm>
        </p:grpSpPr>
        <p:sp>
          <p:nvSpPr>
            <p:cNvPr id="11" name="Diamond 10"/>
            <p:cNvSpPr/>
            <p:nvPr/>
          </p:nvSpPr>
          <p:spPr>
            <a:xfrm>
              <a:off x="3429000" y="3060946"/>
              <a:ext cx="609600" cy="546715"/>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latin typeface="Calibri" pitchFamily="34" charset="0"/>
                <a:cs typeface="Calibri" pitchFamily="34" charset="0"/>
              </a:endParaRPr>
            </a:p>
          </p:txBody>
        </p:sp>
        <p:sp>
          <p:nvSpPr>
            <p:cNvPr id="15" name="TextBox 14"/>
            <p:cNvSpPr txBox="1"/>
            <p:nvPr/>
          </p:nvSpPr>
          <p:spPr>
            <a:xfrm>
              <a:off x="3124200" y="3200400"/>
              <a:ext cx="1219200" cy="246221"/>
            </a:xfrm>
            <a:prstGeom prst="rect">
              <a:avLst/>
            </a:prstGeom>
            <a:noFill/>
          </p:spPr>
          <p:txBody>
            <a:bodyPr wrap="square" rtlCol="0">
              <a:spAutoFit/>
            </a:bodyPr>
            <a:lstStyle/>
            <a:p>
              <a:pPr algn="ctr"/>
              <a:r>
                <a:rPr lang="en-US" sz="1000" dirty="0" smtClean="0">
                  <a:solidFill>
                    <a:schemeClr val="bg1"/>
                  </a:solidFill>
                  <a:latin typeface="Calibri" pitchFamily="34" charset="0"/>
                  <a:cs typeface="Calibri" pitchFamily="34" charset="0"/>
                </a:rPr>
                <a:t>Eligible</a:t>
              </a:r>
              <a:r>
                <a:rPr lang="en-US" sz="700" dirty="0" smtClean="0">
                  <a:solidFill>
                    <a:schemeClr val="bg1"/>
                  </a:solidFill>
                  <a:latin typeface="Calibri" pitchFamily="34" charset="0"/>
                  <a:cs typeface="Calibri" pitchFamily="34" charset="0"/>
                </a:rPr>
                <a:t>? </a:t>
              </a:r>
              <a:endParaRPr lang="en-US" sz="700" dirty="0">
                <a:solidFill>
                  <a:schemeClr val="bg1"/>
                </a:solidFill>
                <a:latin typeface="Calibri" pitchFamily="34" charset="0"/>
                <a:cs typeface="Calibri" pitchFamily="34" charset="0"/>
              </a:endParaRPr>
            </a:p>
          </p:txBody>
        </p:sp>
      </p:grpSp>
      <p:cxnSp>
        <p:nvCxnSpPr>
          <p:cNvPr id="37" name="Elbow Connector 36"/>
          <p:cNvCxnSpPr>
            <a:stCxn id="11" idx="2"/>
            <a:endCxn id="13" idx="1"/>
          </p:cNvCxnSpPr>
          <p:nvPr/>
        </p:nvCxnSpPr>
        <p:spPr>
          <a:xfrm rot="16200000" flipH="1">
            <a:off x="3506498" y="4881885"/>
            <a:ext cx="933055" cy="28355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stCxn id="8" idx="2"/>
            <a:endCxn id="12" idx="0"/>
          </p:cNvCxnSpPr>
          <p:nvPr/>
        </p:nvCxnSpPr>
        <p:spPr>
          <a:xfrm flipH="1">
            <a:off x="2872016" y="3663518"/>
            <a:ext cx="2076" cy="2743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4" name="Elbow Connector 53"/>
          <p:cNvCxnSpPr>
            <a:endCxn id="62" idx="1"/>
          </p:cNvCxnSpPr>
          <p:nvPr/>
        </p:nvCxnSpPr>
        <p:spPr>
          <a:xfrm flipV="1">
            <a:off x="5587103" y="5102759"/>
            <a:ext cx="358519" cy="132670"/>
          </a:xfrm>
          <a:prstGeom prst="bentConnector3">
            <a:avLst>
              <a:gd name="adj1" fmla="val -101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9" name="Elbow Connector 58"/>
          <p:cNvCxnSpPr/>
          <p:nvPr/>
        </p:nvCxnSpPr>
        <p:spPr>
          <a:xfrm>
            <a:off x="5793924" y="5540951"/>
            <a:ext cx="1476356" cy="126044"/>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32" name="Straight Arrow Connector 1031"/>
          <p:cNvCxnSpPr>
            <a:endCxn id="14" idx="0"/>
          </p:cNvCxnSpPr>
          <p:nvPr/>
        </p:nvCxnSpPr>
        <p:spPr>
          <a:xfrm>
            <a:off x="5766362" y="3324909"/>
            <a:ext cx="2004895" cy="1695848"/>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1030" name="Straight Arrow Connector 1029"/>
          <p:cNvCxnSpPr/>
          <p:nvPr/>
        </p:nvCxnSpPr>
        <p:spPr>
          <a:xfrm>
            <a:off x="5685781" y="3475570"/>
            <a:ext cx="637462" cy="1281331"/>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2486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Arrow Connector 22"/>
          <p:cNvCxnSpPr/>
          <p:nvPr/>
        </p:nvCxnSpPr>
        <p:spPr>
          <a:xfrm>
            <a:off x="3936110" y="4730405"/>
            <a:ext cx="25490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837520" y="457200"/>
            <a:ext cx="5888150" cy="461665"/>
          </a:xfrm>
        </p:spPr>
        <p:txBody>
          <a:bodyPr/>
          <a:lstStyle/>
          <a:p>
            <a:r>
              <a:rPr lang="en-US" dirty="0" smtClean="0">
                <a:latin typeface="Calibri" pitchFamily="34" charset="0"/>
                <a:cs typeface="Calibri" pitchFamily="34" charset="0"/>
              </a:rPr>
              <a:t>SHOP Eligibility Appeals Opportunities</a:t>
            </a:r>
            <a:endParaRPr lang="en-US" dirty="0">
              <a:latin typeface="Calibri" pitchFamily="34" charset="0"/>
              <a:cs typeface="Calibri" pitchFamily="34" charset="0"/>
            </a:endParaRPr>
          </a:p>
        </p:txBody>
      </p:sp>
      <p:cxnSp>
        <p:nvCxnSpPr>
          <p:cNvPr id="10" name="Straight Connector 9"/>
          <p:cNvCxnSpPr/>
          <p:nvPr/>
        </p:nvCxnSpPr>
        <p:spPr>
          <a:xfrm>
            <a:off x="396043" y="3124200"/>
            <a:ext cx="8595557"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041009" y="2244941"/>
            <a:ext cx="1019632" cy="6917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Calibri" pitchFamily="34" charset="0"/>
                <a:cs typeface="Calibri" pitchFamily="34" charset="0"/>
              </a:rPr>
              <a:t>Enter eligibility Information  </a:t>
            </a:r>
          </a:p>
        </p:txBody>
      </p:sp>
      <p:cxnSp>
        <p:nvCxnSpPr>
          <p:cNvPr id="21" name="Straight Arrow Connector 20"/>
          <p:cNvCxnSpPr/>
          <p:nvPr/>
        </p:nvCxnSpPr>
        <p:spPr>
          <a:xfrm>
            <a:off x="4282243" y="4668026"/>
            <a:ext cx="193665" cy="116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flipH="1" flipV="1">
            <a:off x="4370595" y="4057221"/>
            <a:ext cx="16962" cy="3716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rot="16200000">
            <a:off x="4111864" y="4221955"/>
            <a:ext cx="533400" cy="193048"/>
          </a:xfrm>
          <a:prstGeom prst="rect">
            <a:avLst/>
          </a:prstGeom>
          <a:noFill/>
        </p:spPr>
        <p:txBody>
          <a:bodyPr wrap="square" rtlCol="0">
            <a:spAutoFit/>
          </a:bodyPr>
          <a:lstStyle/>
          <a:p>
            <a:pPr algn="ctr"/>
            <a:r>
              <a:rPr lang="en-US" sz="900" dirty="0" smtClean="0">
                <a:latin typeface="Calibri" pitchFamily="34" charset="0"/>
                <a:cs typeface="Calibri" pitchFamily="34" charset="0"/>
              </a:rPr>
              <a:t>Yes</a:t>
            </a:r>
            <a:endParaRPr lang="en-US" sz="900" dirty="0">
              <a:latin typeface="Calibri" pitchFamily="34" charset="0"/>
              <a:cs typeface="Calibri" pitchFamily="34" charset="0"/>
            </a:endParaRPr>
          </a:p>
        </p:txBody>
      </p:sp>
      <p:sp>
        <p:nvSpPr>
          <p:cNvPr id="30" name="TextBox 29"/>
          <p:cNvSpPr txBox="1"/>
          <p:nvPr/>
        </p:nvSpPr>
        <p:spPr>
          <a:xfrm>
            <a:off x="4870503" y="4497341"/>
            <a:ext cx="446088" cy="230832"/>
          </a:xfrm>
          <a:prstGeom prst="rect">
            <a:avLst/>
          </a:prstGeom>
          <a:noFill/>
        </p:spPr>
        <p:txBody>
          <a:bodyPr wrap="square" rtlCol="0">
            <a:spAutoFit/>
          </a:bodyPr>
          <a:lstStyle/>
          <a:p>
            <a:pPr algn="ctr"/>
            <a:r>
              <a:rPr lang="en-US" sz="900" dirty="0" smtClean="0">
                <a:latin typeface="Calibri" pitchFamily="34" charset="0"/>
                <a:cs typeface="Calibri" pitchFamily="34" charset="0"/>
              </a:rPr>
              <a:t>No</a:t>
            </a:r>
            <a:endParaRPr lang="en-US" sz="900" dirty="0">
              <a:latin typeface="Calibri" pitchFamily="34" charset="0"/>
              <a:cs typeface="Calibri" pitchFamily="34" charset="0"/>
            </a:endParaRPr>
          </a:p>
        </p:txBody>
      </p:sp>
      <p:sp>
        <p:nvSpPr>
          <p:cNvPr id="62" name="Rectangle 61"/>
          <p:cNvSpPr/>
          <p:nvPr/>
        </p:nvSpPr>
        <p:spPr>
          <a:xfrm>
            <a:off x="5003879" y="2244941"/>
            <a:ext cx="1019632" cy="6917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atin typeface="Calibri" pitchFamily="34" charset="0"/>
                <a:cs typeface="Calibri" pitchFamily="34" charset="0"/>
              </a:rPr>
              <a:t>Inform Employer of eligibility determination</a:t>
            </a:r>
            <a:endParaRPr lang="en-US" sz="1000" dirty="0">
              <a:latin typeface="Calibri" pitchFamily="34" charset="0"/>
              <a:cs typeface="Calibri" pitchFamily="34" charset="0"/>
            </a:endParaRPr>
          </a:p>
        </p:txBody>
      </p:sp>
      <p:cxnSp>
        <p:nvCxnSpPr>
          <p:cNvPr id="1028" name="Straight Arrow Connector 1027"/>
          <p:cNvCxnSpPr/>
          <p:nvPr/>
        </p:nvCxnSpPr>
        <p:spPr>
          <a:xfrm flipH="1">
            <a:off x="4958036" y="2743200"/>
            <a:ext cx="1633792" cy="756916"/>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1036" name="Elbow Connector 1035"/>
          <p:cNvCxnSpPr>
            <a:stCxn id="8" idx="2"/>
            <a:endCxn id="12" idx="0"/>
          </p:cNvCxnSpPr>
          <p:nvPr/>
        </p:nvCxnSpPr>
        <p:spPr>
          <a:xfrm rot="16200000" flipH="1">
            <a:off x="2356093" y="3131391"/>
            <a:ext cx="1266361" cy="876896"/>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sp>
        <p:nvSpPr>
          <p:cNvPr id="1042" name="TextBox 1041"/>
          <p:cNvSpPr txBox="1"/>
          <p:nvPr/>
        </p:nvSpPr>
        <p:spPr>
          <a:xfrm rot="16200000">
            <a:off x="15046" y="2452301"/>
            <a:ext cx="914400" cy="276999"/>
          </a:xfrm>
          <a:prstGeom prst="rect">
            <a:avLst/>
          </a:prstGeom>
          <a:noFill/>
        </p:spPr>
        <p:txBody>
          <a:bodyPr wrap="square" rtlCol="0">
            <a:spAutoFit/>
          </a:bodyPr>
          <a:lstStyle/>
          <a:p>
            <a:r>
              <a:rPr lang="en-US" sz="1200" dirty="0" smtClean="0">
                <a:latin typeface="Calibri" pitchFamily="34" charset="0"/>
                <a:cs typeface="Calibri" pitchFamily="34" charset="0"/>
              </a:rPr>
              <a:t>Employer</a:t>
            </a:r>
            <a:endParaRPr lang="en-US" sz="1200" dirty="0">
              <a:latin typeface="Calibri" pitchFamily="34" charset="0"/>
              <a:cs typeface="Calibri" pitchFamily="34" charset="0"/>
            </a:endParaRPr>
          </a:p>
        </p:txBody>
      </p:sp>
      <p:sp>
        <p:nvSpPr>
          <p:cNvPr id="89" name="TextBox 88"/>
          <p:cNvSpPr txBox="1"/>
          <p:nvPr/>
        </p:nvSpPr>
        <p:spPr>
          <a:xfrm rot="16200000">
            <a:off x="28943" y="3418945"/>
            <a:ext cx="914400" cy="276999"/>
          </a:xfrm>
          <a:prstGeom prst="rect">
            <a:avLst/>
          </a:prstGeom>
          <a:noFill/>
        </p:spPr>
        <p:txBody>
          <a:bodyPr wrap="square" rtlCol="0">
            <a:spAutoFit/>
          </a:bodyPr>
          <a:lstStyle/>
          <a:p>
            <a:r>
              <a:rPr lang="en-US" sz="1200" dirty="0" smtClean="0">
                <a:latin typeface="Calibri" pitchFamily="34" charset="0"/>
                <a:cs typeface="Calibri" pitchFamily="34" charset="0"/>
              </a:rPr>
              <a:t>Exchange</a:t>
            </a:r>
            <a:endParaRPr lang="en-US" sz="1200" dirty="0">
              <a:latin typeface="Calibri" pitchFamily="34" charset="0"/>
              <a:cs typeface="Calibri" pitchFamily="34" charset="0"/>
            </a:endParaRPr>
          </a:p>
        </p:txBody>
      </p:sp>
      <p:sp>
        <p:nvSpPr>
          <p:cNvPr id="90" name="Rectangle 89"/>
          <p:cNvSpPr/>
          <p:nvPr/>
        </p:nvSpPr>
        <p:spPr>
          <a:xfrm>
            <a:off x="777043" y="2244941"/>
            <a:ext cx="926625" cy="6917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atin typeface="Calibri" pitchFamily="34" charset="0"/>
                <a:cs typeface="Calibri" pitchFamily="34" charset="0"/>
              </a:rPr>
              <a:t>Apply for Premium Tax Credit </a:t>
            </a:r>
            <a:endParaRPr lang="en-US" sz="1000" dirty="0">
              <a:latin typeface="Calibri" pitchFamily="34" charset="0"/>
              <a:cs typeface="Calibri" pitchFamily="34" charset="0"/>
            </a:endParaRPr>
          </a:p>
        </p:txBody>
      </p:sp>
      <p:cxnSp>
        <p:nvCxnSpPr>
          <p:cNvPr id="101" name="Straight Arrow Connector 100"/>
          <p:cNvCxnSpPr/>
          <p:nvPr/>
        </p:nvCxnSpPr>
        <p:spPr>
          <a:xfrm>
            <a:off x="1703173" y="2590800"/>
            <a:ext cx="35496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2917905" y="4203020"/>
            <a:ext cx="1019632" cy="87274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atin typeface="Calibri" pitchFamily="34" charset="0"/>
                <a:cs typeface="Calibri" pitchFamily="34" charset="0"/>
              </a:rPr>
              <a:t>Determine eligibility for  Premium Tax Credit  </a:t>
            </a:r>
            <a:endParaRPr lang="en-US" sz="1000" dirty="0">
              <a:latin typeface="Calibri" pitchFamily="34" charset="0"/>
              <a:cs typeface="Calibri" pitchFamily="34" charset="0"/>
            </a:endParaRPr>
          </a:p>
        </p:txBody>
      </p:sp>
      <p:cxnSp>
        <p:nvCxnSpPr>
          <p:cNvPr id="123" name="Straight Arrow Connector 122"/>
          <p:cNvCxnSpPr/>
          <p:nvPr/>
        </p:nvCxnSpPr>
        <p:spPr>
          <a:xfrm flipH="1">
            <a:off x="5123008" y="2743200"/>
            <a:ext cx="1468822" cy="1828800"/>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grpSp>
        <p:nvGrpSpPr>
          <p:cNvPr id="67" name="Group 66"/>
          <p:cNvGrpSpPr/>
          <p:nvPr/>
        </p:nvGrpSpPr>
        <p:grpSpPr>
          <a:xfrm>
            <a:off x="6238497" y="2317443"/>
            <a:ext cx="1019632" cy="546715"/>
            <a:chOff x="3124200" y="3060946"/>
            <a:chExt cx="1219200" cy="546715"/>
          </a:xfrm>
        </p:grpSpPr>
        <p:sp>
          <p:nvSpPr>
            <p:cNvPr id="68" name="Diamond 67"/>
            <p:cNvSpPr/>
            <p:nvPr/>
          </p:nvSpPr>
          <p:spPr>
            <a:xfrm>
              <a:off x="3429000" y="3060946"/>
              <a:ext cx="609600" cy="546715"/>
            </a:xfrm>
            <a:prstGeom prst="diamond">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 dirty="0">
                <a:latin typeface="Calibri" pitchFamily="34" charset="0"/>
                <a:cs typeface="Calibri" pitchFamily="34" charset="0"/>
              </a:endParaRPr>
            </a:p>
          </p:txBody>
        </p:sp>
        <p:sp>
          <p:nvSpPr>
            <p:cNvPr id="69" name="TextBox 68"/>
            <p:cNvSpPr txBox="1"/>
            <p:nvPr/>
          </p:nvSpPr>
          <p:spPr>
            <a:xfrm>
              <a:off x="3124200" y="3200400"/>
              <a:ext cx="1219200" cy="184666"/>
            </a:xfrm>
            <a:prstGeom prst="rect">
              <a:avLst/>
            </a:prstGeom>
            <a:noFill/>
          </p:spPr>
          <p:txBody>
            <a:bodyPr wrap="square" rtlCol="0">
              <a:spAutoFit/>
            </a:bodyPr>
            <a:lstStyle/>
            <a:p>
              <a:pPr algn="ctr"/>
              <a:r>
                <a:rPr lang="en-US" sz="600" dirty="0" smtClean="0">
                  <a:solidFill>
                    <a:schemeClr val="bg1"/>
                  </a:solidFill>
                  <a:latin typeface="Calibri" pitchFamily="34" charset="0"/>
                  <a:cs typeface="Calibri" pitchFamily="34" charset="0"/>
                </a:rPr>
                <a:t>Appeal? </a:t>
              </a:r>
              <a:endParaRPr lang="en-US" sz="600" dirty="0">
                <a:solidFill>
                  <a:schemeClr val="bg1"/>
                </a:solidFill>
                <a:latin typeface="Calibri" pitchFamily="34" charset="0"/>
                <a:cs typeface="Calibri" pitchFamily="34" charset="0"/>
              </a:endParaRPr>
            </a:p>
          </p:txBody>
        </p:sp>
      </p:grpSp>
      <p:grpSp>
        <p:nvGrpSpPr>
          <p:cNvPr id="16" name="Group 15"/>
          <p:cNvGrpSpPr/>
          <p:nvPr/>
        </p:nvGrpSpPr>
        <p:grpSpPr>
          <a:xfrm>
            <a:off x="3956791" y="4428849"/>
            <a:ext cx="1019632" cy="546715"/>
            <a:chOff x="3148929" y="3060946"/>
            <a:chExt cx="1219200" cy="546715"/>
          </a:xfrm>
        </p:grpSpPr>
        <p:sp>
          <p:nvSpPr>
            <p:cNvPr id="11" name="Diamond 10"/>
            <p:cNvSpPr/>
            <p:nvPr/>
          </p:nvSpPr>
          <p:spPr>
            <a:xfrm>
              <a:off x="3429000" y="3060946"/>
              <a:ext cx="609600" cy="546715"/>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 dirty="0">
                <a:latin typeface="Calibri" pitchFamily="34" charset="0"/>
                <a:cs typeface="Calibri" pitchFamily="34" charset="0"/>
              </a:endParaRPr>
            </a:p>
          </p:txBody>
        </p:sp>
        <p:sp>
          <p:nvSpPr>
            <p:cNvPr id="15" name="TextBox 14"/>
            <p:cNvSpPr txBox="1"/>
            <p:nvPr/>
          </p:nvSpPr>
          <p:spPr>
            <a:xfrm>
              <a:off x="3148929" y="3262326"/>
              <a:ext cx="1219200" cy="184666"/>
            </a:xfrm>
            <a:prstGeom prst="rect">
              <a:avLst/>
            </a:prstGeom>
            <a:noFill/>
          </p:spPr>
          <p:txBody>
            <a:bodyPr wrap="square" rtlCol="0">
              <a:spAutoFit/>
            </a:bodyPr>
            <a:lstStyle/>
            <a:p>
              <a:pPr algn="ctr"/>
              <a:r>
                <a:rPr lang="en-US" sz="600" dirty="0" smtClean="0">
                  <a:solidFill>
                    <a:schemeClr val="bg1"/>
                  </a:solidFill>
                  <a:latin typeface="Calibri" pitchFamily="34" charset="0"/>
                  <a:cs typeface="Calibri" pitchFamily="34" charset="0"/>
                </a:rPr>
                <a:t>Eligible? </a:t>
              </a:r>
              <a:endParaRPr lang="en-US" sz="600" dirty="0">
                <a:solidFill>
                  <a:schemeClr val="bg1"/>
                </a:solidFill>
                <a:latin typeface="Calibri" pitchFamily="34" charset="0"/>
                <a:cs typeface="Calibri" pitchFamily="34" charset="0"/>
              </a:endParaRPr>
            </a:p>
          </p:txBody>
        </p:sp>
      </p:grpSp>
      <p:cxnSp>
        <p:nvCxnSpPr>
          <p:cNvPr id="7" name="Elbow Connector 6"/>
          <p:cNvCxnSpPr/>
          <p:nvPr/>
        </p:nvCxnSpPr>
        <p:spPr>
          <a:xfrm rot="5400000" flipH="1" flipV="1">
            <a:off x="4214790" y="3335177"/>
            <a:ext cx="1816439" cy="1019406"/>
          </a:xfrm>
          <a:prstGeom prst="bentConnector3">
            <a:avLst>
              <a:gd name="adj1" fmla="val 308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Elbow Connector 34"/>
          <p:cNvCxnSpPr/>
          <p:nvPr/>
        </p:nvCxnSpPr>
        <p:spPr>
          <a:xfrm rot="5400000" flipH="1" flipV="1">
            <a:off x="4730228" y="3067431"/>
            <a:ext cx="745026" cy="42770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3956791" y="3250364"/>
            <a:ext cx="1019632" cy="8068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atin typeface="Calibri" pitchFamily="34" charset="0"/>
                <a:cs typeface="Calibri" pitchFamily="34" charset="0"/>
              </a:rPr>
              <a:t>Determine amount of Premium Tax Credit</a:t>
            </a:r>
            <a:endParaRPr lang="en-US" sz="1000" dirty="0">
              <a:latin typeface="Calibri" pitchFamily="34" charset="0"/>
              <a:cs typeface="Calibri" pitchFamily="34" charset="0"/>
            </a:endParaRPr>
          </a:p>
        </p:txBody>
      </p:sp>
    </p:spTree>
    <p:extLst>
      <p:ext uri="{BB962C8B-B14F-4D97-AF65-F5344CB8AC3E}">
        <p14:creationId xmlns:p14="http://schemas.microsoft.com/office/powerpoint/2010/main" val="927500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435913298"/>
              </p:ext>
            </p:extLst>
          </p:nvPr>
        </p:nvGraphicFramePr>
        <p:xfrm>
          <a:off x="381000" y="304800"/>
          <a:ext cx="8610600" cy="5501640"/>
        </p:xfrm>
        <a:graphic>
          <a:graphicData uri="http://schemas.openxmlformats.org/drawingml/2006/table">
            <a:tbl>
              <a:tblPr firstRow="1" bandRow="1">
                <a:tableStyleId>{D7AC3CCA-C797-4891-BE02-D94E43425B78}</a:tableStyleId>
              </a:tblPr>
              <a:tblGrid>
                <a:gridCol w="1828800"/>
                <a:gridCol w="6781800"/>
              </a:tblGrid>
              <a:tr h="392078">
                <a:tc>
                  <a:txBody>
                    <a:bodyPr/>
                    <a:lstStyle/>
                    <a:p>
                      <a:endParaRPr lang="en-US" dirty="0"/>
                    </a:p>
                  </a:txBody>
                  <a:tcPr/>
                </a:tc>
                <a:tc>
                  <a:txBody>
                    <a:bodyPr/>
                    <a:lstStyle/>
                    <a:p>
                      <a:r>
                        <a:rPr lang="en-US" dirty="0" smtClean="0"/>
                        <a:t>Role in appeals</a:t>
                      </a:r>
                      <a:r>
                        <a:rPr lang="en-US" baseline="0" dirty="0" smtClean="0"/>
                        <a:t> process</a:t>
                      </a:r>
                      <a:endParaRPr lang="en-US" dirty="0"/>
                    </a:p>
                  </a:txBody>
                  <a:tcPr/>
                </a:tc>
              </a:tr>
              <a:tr h="585297">
                <a:tc>
                  <a:txBody>
                    <a:bodyPr/>
                    <a:lstStyle/>
                    <a:p>
                      <a:r>
                        <a:rPr lang="en-US" sz="1400" dirty="0" smtClean="0"/>
                        <a:t>Individual/Employee</a:t>
                      </a:r>
                    </a:p>
                  </a:txBody>
                  <a:tcPr/>
                </a:tc>
                <a:tc>
                  <a:txBody>
                    <a:bodyPr/>
                    <a:lstStyle/>
                    <a:p>
                      <a:r>
                        <a:rPr lang="en-US" sz="1400" u="none" strike="noStrike" kern="1200" baseline="0" dirty="0" smtClean="0"/>
                        <a:t>Initiates eligibility appeals process if not satisfied with Exchange eligibility determination. </a:t>
                      </a:r>
                      <a:endParaRPr lang="en-US" sz="1400" b="0" i="0" u="none" strike="noStrike" kern="1200" baseline="0" dirty="0" smtClean="0">
                        <a:solidFill>
                          <a:schemeClr val="dk1"/>
                        </a:solidFill>
                        <a:latin typeface="+mn-lt"/>
                        <a:ea typeface="+mn-ea"/>
                        <a:cs typeface="+mn-cs"/>
                      </a:endParaRPr>
                    </a:p>
                  </a:txBody>
                  <a:tcPr/>
                </a:tc>
              </a:tr>
              <a:tr h="609600">
                <a:tc>
                  <a:txBody>
                    <a:bodyPr/>
                    <a:lstStyle/>
                    <a:p>
                      <a:r>
                        <a:rPr lang="en-US" sz="1400" dirty="0" smtClean="0"/>
                        <a:t>Employer</a:t>
                      </a:r>
                    </a:p>
                  </a:txBody>
                  <a:tcPr/>
                </a:tc>
                <a:tc>
                  <a:txBody>
                    <a:bodyPr/>
                    <a:lstStyle/>
                    <a:p>
                      <a:r>
                        <a:rPr lang="en-US" sz="1400" u="none" strike="noStrike" kern="1200" baseline="0" dirty="0" smtClean="0"/>
                        <a:t>Initiates eligibility appeals process if not satisfied with Exchange eligibility determination to purchase on SHOP or for PTC .</a:t>
                      </a:r>
                    </a:p>
                  </a:txBody>
                  <a:tcPr/>
                </a:tc>
              </a:tr>
              <a:tr h="1232425">
                <a:tc>
                  <a:txBody>
                    <a:bodyPr/>
                    <a:lstStyle/>
                    <a:p>
                      <a:r>
                        <a:rPr lang="en-US" sz="1400" dirty="0" smtClean="0"/>
                        <a:t>Exchange</a:t>
                      </a:r>
                    </a:p>
                    <a:p>
                      <a:endParaRPr lang="en-US" sz="1400" dirty="0"/>
                    </a:p>
                  </a:txBody>
                  <a:tcPr/>
                </a:tc>
                <a:tc>
                  <a:txBody>
                    <a:bodyPr/>
                    <a:lstStyle/>
                    <a:p>
                      <a:pPr marL="285750" indent="-285750">
                        <a:buFont typeface="Arial" pitchFamily="34" charset="0"/>
                        <a:buChar char="•"/>
                      </a:pPr>
                      <a:r>
                        <a:rPr lang="en-US" sz="1400" u="none" strike="noStrike" kern="1200" baseline="0" dirty="0" smtClean="0"/>
                        <a:t>Determines individual eligibility </a:t>
                      </a:r>
                      <a:r>
                        <a:rPr lang="en-US" sz="1400" u="none" strike="noStrike" kern="1200" baseline="0" dirty="0" smtClean="0"/>
                        <a:t>for subsidies. </a:t>
                      </a:r>
                      <a:r>
                        <a:rPr lang="en-US" sz="1400" u="none" strike="noStrike" kern="1200" baseline="0" dirty="0" smtClean="0"/>
                        <a:t>	</a:t>
                      </a:r>
                    </a:p>
                    <a:p>
                      <a:pPr marL="285750" indent="-285750">
                        <a:buFont typeface="Arial" pitchFamily="34" charset="0"/>
                        <a:buChar char="•"/>
                      </a:pPr>
                      <a:r>
                        <a:rPr lang="en-US" sz="1400" u="none" strike="noStrike" kern="1200" baseline="0" dirty="0" smtClean="0"/>
                        <a:t>Notifies individuals of the results of eligibility determinations and provides information on eligibility appeal rights </a:t>
                      </a:r>
                    </a:p>
                    <a:p>
                      <a:pPr marL="28575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400" u="none" strike="noStrike" kern="1200" baseline="0" dirty="0" smtClean="0"/>
                        <a:t>Accepts and adjudicates individual appeals regarding eligibility determinations </a:t>
                      </a:r>
                      <a:r>
                        <a:rPr lang="en-US" sz="1400" u="none" strike="noStrike" kern="1200" baseline="0" dirty="0" smtClean="0"/>
                        <a:t>  </a:t>
                      </a:r>
                      <a:r>
                        <a:rPr lang="en-US" sz="1400" u="none" strike="noStrike" kern="1200" baseline="0" dirty="0" smtClean="0"/>
                        <a:t>Process, staffing and timing for resolving appeals is TBD.</a:t>
                      </a:r>
                      <a:endParaRPr lang="en-US" sz="1400" b="0" i="0" u="none" strike="noStrike" kern="1200" baseline="0" dirty="0" smtClean="0">
                        <a:solidFill>
                          <a:schemeClr val="dk1"/>
                        </a:solidFill>
                        <a:latin typeface="+mn-lt"/>
                        <a:ea typeface="+mn-ea"/>
                        <a:cs typeface="+mn-cs"/>
                      </a:endParaRPr>
                    </a:p>
                    <a:p>
                      <a:r>
                        <a:rPr lang="en-US" sz="1400" u="none" strike="noStrike" kern="1200" baseline="0" dirty="0" smtClean="0"/>
                        <a:t>	</a:t>
                      </a:r>
                      <a:endParaRPr lang="en-US" sz="1400" dirty="0"/>
                    </a:p>
                  </a:txBody>
                  <a:tcPr/>
                </a:tc>
              </a:tr>
              <a:tr h="518160">
                <a:tc>
                  <a:txBody>
                    <a:bodyPr/>
                    <a:lstStyle/>
                    <a:p>
                      <a:r>
                        <a:rPr lang="en-US" sz="1400" dirty="0" smtClean="0"/>
                        <a:t>DOI</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baseline="0" dirty="0" smtClean="0"/>
                        <a:t>Use existing processes to resolve problems, answer questions, file complaints.  Complaints will include: denial of coverage, claims issues, etc.  </a:t>
                      </a:r>
                      <a:endParaRPr lang="en-US" sz="1400" dirty="0"/>
                    </a:p>
                  </a:txBody>
                  <a:tcPr/>
                </a:tc>
              </a:tr>
              <a:tr h="304800">
                <a:tc>
                  <a:txBody>
                    <a:bodyPr/>
                    <a:lstStyle/>
                    <a:p>
                      <a:r>
                        <a:rPr lang="en-US" sz="1400" dirty="0" smtClean="0"/>
                        <a:t>Carrier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baseline="0" dirty="0" smtClean="0"/>
                        <a:t>Use existing internal and external appeals process to handle questions and disputes related to billing, covered benefits, etc.</a:t>
                      </a:r>
                      <a:endParaRPr lang="en-US" sz="1400" dirty="0"/>
                    </a:p>
                  </a:txBody>
                  <a:tcPr/>
                </a:tc>
              </a:tr>
              <a:tr h="533400">
                <a:tc>
                  <a:txBody>
                    <a:bodyPr/>
                    <a:lstStyle/>
                    <a:p>
                      <a:r>
                        <a:rPr lang="en-US" sz="1400" dirty="0" smtClean="0"/>
                        <a:t>Navigator</a:t>
                      </a:r>
                      <a:endParaRPr lang="en-US" sz="1400" dirty="0"/>
                    </a:p>
                  </a:txBody>
                  <a:tcPr/>
                </a:tc>
                <a:tc>
                  <a:txBody>
                    <a:bodyPr/>
                    <a:lstStyle/>
                    <a:p>
                      <a:r>
                        <a:rPr lang="en-US" sz="1400" dirty="0" smtClean="0"/>
                        <a:t>May </a:t>
                      </a:r>
                      <a:r>
                        <a:rPr lang="en-US" sz="1400" u="none" strike="noStrike" kern="1200" baseline="0" dirty="0" smtClean="0"/>
                        <a:t>initiate eligibility appeals process if not satisfied with Exchange eligibility determination on behalf of individual</a:t>
                      </a:r>
                    </a:p>
                  </a:txBody>
                  <a:tcPr/>
                </a:tc>
              </a:tr>
              <a:tr h="455185">
                <a:tc>
                  <a:txBody>
                    <a:bodyPr/>
                    <a:lstStyle/>
                    <a:p>
                      <a:r>
                        <a:rPr lang="en-US" sz="1600" dirty="0" smtClean="0"/>
                        <a:t>HCPF</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baseline="0" dirty="0" smtClean="0"/>
                        <a:t>Use existing internal and external appeals processes for determining whether individual is eligible for public assistance programs.</a:t>
                      </a:r>
                      <a:endParaRPr lang="en-US" sz="1400" dirty="0" smtClean="0"/>
                    </a:p>
                  </a:txBody>
                  <a:tcPr/>
                </a:tc>
              </a:tr>
              <a:tr h="455185">
                <a:tc>
                  <a:txBody>
                    <a:bodyPr/>
                    <a:lstStyle/>
                    <a:p>
                      <a:r>
                        <a:rPr lang="en-US" sz="1600" dirty="0" smtClean="0"/>
                        <a:t>Federal agency </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Manage appeals</a:t>
                      </a:r>
                      <a:r>
                        <a:rPr lang="en-US" sz="1400" baseline="0" dirty="0" smtClean="0"/>
                        <a:t> process for individual mandate exemptions. </a:t>
                      </a:r>
                      <a:endParaRPr lang="en-US" sz="1400" dirty="0" smtClean="0"/>
                    </a:p>
                  </a:txBody>
                  <a:tcPr/>
                </a:tc>
              </a:tr>
            </a:tbl>
          </a:graphicData>
        </a:graphic>
      </p:graphicFrame>
    </p:spTree>
    <p:extLst>
      <p:ext uri="{BB962C8B-B14F-4D97-AF65-F5344CB8AC3E}">
        <p14:creationId xmlns:p14="http://schemas.microsoft.com/office/powerpoint/2010/main" val="1675419959"/>
      </p:ext>
    </p:extLst>
  </p:cSld>
  <p:clrMapOvr>
    <a:masterClrMapping/>
  </p:clrMapOvr>
</p:sld>
</file>

<file path=ppt/theme/theme1.xml><?xml version="1.0" encoding="utf-8"?>
<a:theme xmlns:a="http://schemas.openxmlformats.org/drawingml/2006/main" name="slide master">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530</TotalTime>
  <Words>1562</Words>
  <Application>Microsoft Office PowerPoint</Application>
  <PresentationFormat>On-screen Show (4:3)</PresentationFormat>
  <Paragraphs>221</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slide master</vt:lpstr>
      <vt:lpstr>PowerPoint Presentation</vt:lpstr>
      <vt:lpstr>Agenda </vt:lpstr>
      <vt:lpstr>Goals and Objectives</vt:lpstr>
      <vt:lpstr>Definitions</vt:lpstr>
      <vt:lpstr>PowerPoint Presentation</vt:lpstr>
      <vt:lpstr>Scope of Discussion:  Appeals</vt:lpstr>
      <vt:lpstr>Individual Eligibility Appeals</vt:lpstr>
      <vt:lpstr>SHOP Eligibility Appeals Opportunities</vt:lpstr>
      <vt:lpstr>PowerPoint Presentation</vt:lpstr>
      <vt:lpstr>Appeals Process Business Requirements</vt:lpstr>
      <vt:lpstr>For Comparison - Current HCPF Appeals Process</vt:lpstr>
      <vt:lpstr>Other Thoughts for Discussion on Appeals</vt:lpstr>
      <vt:lpstr>Scope of Discussion: Notices</vt:lpstr>
      <vt:lpstr>Notices</vt:lpstr>
      <vt:lpstr>Notices Business Requirements</vt:lpstr>
      <vt:lpstr>Other Thoughts for Discussion on Notices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Dunbar</dc:creator>
  <cp:lastModifiedBy>Adele Work</cp:lastModifiedBy>
  <cp:revision>67</cp:revision>
  <cp:lastPrinted>2012-06-12T18:27:55Z</cp:lastPrinted>
  <dcterms:created xsi:type="dcterms:W3CDTF">2012-06-09T02:34:39Z</dcterms:created>
  <dcterms:modified xsi:type="dcterms:W3CDTF">2012-06-12T18:44:35Z</dcterms:modified>
</cp:coreProperties>
</file>