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87" r:id="rId2"/>
    <p:sldId id="286" r:id="rId3"/>
    <p:sldId id="269" r:id="rId4"/>
    <p:sldId id="282" r:id="rId5"/>
    <p:sldId id="283" r:id="rId6"/>
    <p:sldId id="284" r:id="rId7"/>
    <p:sldId id="285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0080F-36D7-40EA-A74B-A8FE248A682A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D91D6-9BA4-44DD-8B2D-F6F6CE9A88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74C34-152E-4486-A9AE-9260E0FBD49E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44260-68B9-4BBC-A162-A0C573AB0B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E4BD3A-0A73-44AA-81C2-ABD7D1798E2C}" type="datetimeFigureOut">
              <a:rPr lang="en-US" smtClean="0"/>
              <a:pPr/>
              <a:t>11/13/2011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530C52-0035-4197-AEBC-44BE4B952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V="1">
            <a:off x="457200" y="6007291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Report to the Colorado </a:t>
            </a:r>
            <a:r>
              <a:rPr lang="en-US" sz="4000" dirty="0" smtClean="0"/>
              <a:t>Health Benefit Exchange </a:t>
            </a:r>
            <a:r>
              <a:rPr lang="en-US" sz="4000" dirty="0" smtClean="0"/>
              <a:t>Board: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SHOP and the Small Employer Work Group (SEWG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November 14, 2011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COHBE Business Concept “Refresh”</a:t>
            </a:r>
          </a:p>
          <a:p>
            <a:endParaRPr lang="en-US" b="1" dirty="0" smtClean="0"/>
          </a:p>
          <a:p>
            <a:r>
              <a:rPr lang="en-US" b="1" dirty="0" smtClean="0"/>
              <a:t>Introduce SEWG</a:t>
            </a:r>
          </a:p>
          <a:p>
            <a:endParaRPr lang="en-US" b="1" dirty="0" smtClean="0"/>
          </a:p>
          <a:p>
            <a:r>
              <a:rPr lang="en-US" b="1" dirty="0" smtClean="0"/>
              <a:t>Discussion #1: “High Level Market”</a:t>
            </a:r>
          </a:p>
          <a:p>
            <a:endParaRPr lang="en-US" b="1" dirty="0" smtClean="0"/>
          </a:p>
          <a:p>
            <a:r>
              <a:rPr lang="en-US" b="1" dirty="0" smtClean="0"/>
              <a:t>Discussion #2: “SHOP in Colorado”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Consensus/Recommendations/Wrap 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November 4 Study </a:t>
            </a:r>
            <a:r>
              <a:rPr lang="en-US" sz="3200" dirty="0" smtClean="0"/>
              <a:t>Session Format: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Small Employers, Insurers, Brokers</a:t>
            </a:r>
          </a:p>
          <a:p>
            <a:pPr>
              <a:buNone/>
            </a:pPr>
            <a:r>
              <a:rPr lang="en-US" b="1" dirty="0" smtClean="0"/>
              <a:t>	Actuaries</a:t>
            </a:r>
          </a:p>
          <a:p>
            <a:pPr>
              <a:buNone/>
            </a:pPr>
            <a:r>
              <a:rPr lang="en-US" b="1" dirty="0" smtClean="0"/>
              <a:t>	State Officials (CDLE, OEDIT, DOI)</a:t>
            </a:r>
          </a:p>
          <a:p>
            <a:pPr>
              <a:buNone/>
            </a:pPr>
            <a:r>
              <a:rPr lang="en-US" b="1" dirty="0" smtClean="0"/>
              <a:t>	NFIB, CACI</a:t>
            </a:r>
          </a:p>
          <a:p>
            <a:pPr>
              <a:buNone/>
            </a:pPr>
            <a:r>
              <a:rPr lang="en-US" b="1" dirty="0" smtClean="0"/>
              <a:t>	MSEC</a:t>
            </a:r>
          </a:p>
          <a:p>
            <a:pPr>
              <a:buNone/>
            </a:pPr>
            <a:r>
              <a:rPr lang="en-US" b="1" dirty="0" smtClean="0"/>
              <a:t>	Consumer Groups</a:t>
            </a:r>
          </a:p>
          <a:p>
            <a:pPr>
              <a:buNone/>
            </a:pPr>
            <a:r>
              <a:rPr lang="en-US" b="1" dirty="0" smtClean="0"/>
              <a:t>	Policy Advocates</a:t>
            </a:r>
          </a:p>
          <a:p>
            <a:pPr>
              <a:buNone/>
            </a:pPr>
            <a:r>
              <a:rPr lang="en-US" b="1" dirty="0" smtClean="0"/>
              <a:t>	Companies</a:t>
            </a:r>
          </a:p>
          <a:p>
            <a:pPr>
              <a:buNone/>
            </a:pPr>
            <a:r>
              <a:rPr lang="en-US" b="1" dirty="0" smtClean="0"/>
              <a:t>	COHBE Board Members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Who Participated in the Colorado’s </a:t>
            </a:r>
            <a:r>
              <a:rPr lang="en-US" sz="3600" dirty="0" smtClean="0"/>
              <a:t>Small </a:t>
            </a:r>
            <a:r>
              <a:rPr lang="en-US" sz="3600" dirty="0" smtClean="0"/>
              <a:t>Employer Work </a:t>
            </a:r>
            <a:r>
              <a:rPr lang="en-US" sz="3600" dirty="0" smtClean="0"/>
              <a:t>Group?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Utah Exchange Presentation</a:t>
            </a:r>
          </a:p>
          <a:p>
            <a:r>
              <a:rPr lang="en-US" b="1" dirty="0" smtClean="0"/>
              <a:t>Business Partner Market Research</a:t>
            </a:r>
          </a:p>
          <a:p>
            <a:r>
              <a:rPr lang="en-US" b="1" dirty="0" smtClean="0"/>
              <a:t>Adverse Selection</a:t>
            </a:r>
          </a:p>
          <a:p>
            <a:r>
              <a:rPr lang="en-US" b="1" dirty="0" smtClean="0"/>
              <a:t>12 Priority Areas for SHOP decision-making</a:t>
            </a:r>
          </a:p>
          <a:p>
            <a:r>
              <a:rPr lang="en-US" b="1" dirty="0" smtClean="0"/>
              <a:t>Perspectives from brokers/underwriters</a:t>
            </a:r>
          </a:p>
          <a:p>
            <a:r>
              <a:rPr lang="en-US" b="1" dirty="0" smtClean="0"/>
              <a:t>Perspective from insurers</a:t>
            </a:r>
          </a:p>
          <a:p>
            <a:r>
              <a:rPr lang="en-US" b="1" dirty="0" smtClean="0"/>
              <a:t>Consensus in 6 of 12 Priority Areas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Topics Did the SEWG Discuss?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SzPct val="100000"/>
              <a:buAutoNum type="arabicPeriod"/>
            </a:pPr>
            <a:r>
              <a:rPr lang="en-US" b="1" dirty="0" smtClean="0"/>
              <a:t>Small Employer: Should the SHOP start with the current Colorado definition (&lt;50)?</a:t>
            </a:r>
          </a:p>
          <a:p>
            <a:pPr marL="624078" indent="-514350">
              <a:buClrTx/>
              <a:buSzPct val="100000"/>
              <a:buNone/>
            </a:pPr>
            <a:r>
              <a:rPr lang="en-US" b="1" dirty="0" smtClean="0"/>
              <a:t>	-- Yes</a:t>
            </a:r>
          </a:p>
          <a:p>
            <a:pPr marL="624078" indent="-514350">
              <a:buNone/>
            </a:pPr>
            <a:r>
              <a:rPr lang="en-US" b="1" dirty="0" smtClean="0"/>
              <a:t>2.  Merge Markets: Should the small group and individual markets remain separate?</a:t>
            </a:r>
          </a:p>
          <a:p>
            <a:pPr marL="624078" indent="-514350">
              <a:buNone/>
            </a:pPr>
            <a:r>
              <a:rPr lang="en-US" b="1" dirty="0" smtClean="0"/>
              <a:t>	-- Yes</a:t>
            </a:r>
          </a:p>
          <a:p>
            <a:pPr marL="624078" indent="-514350">
              <a:buNone/>
            </a:pPr>
            <a:r>
              <a:rPr lang="en-US" b="1" dirty="0" smtClean="0"/>
              <a:t>3.  Separate SHOP Functions: Should there be separate website &amp; business functionality?</a:t>
            </a:r>
          </a:p>
          <a:p>
            <a:pPr marL="624078" indent="-514350">
              <a:buNone/>
            </a:pPr>
            <a:r>
              <a:rPr lang="en-US" b="1" dirty="0" smtClean="0"/>
              <a:t>	-- Yes: for the needs of this market</a:t>
            </a:r>
          </a:p>
          <a:p>
            <a:pPr marL="624078" indent="-514350">
              <a:buAutoNum type="arabicPeriod" startAt="2"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Initial SEWG Recommendations: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SzPct val="100000"/>
              <a:buAutoNum type="arabicPeriod" startAt="4"/>
            </a:pPr>
            <a:r>
              <a:rPr lang="en-US" b="1" dirty="0" smtClean="0"/>
              <a:t>Services: What services should the SHOP offer?</a:t>
            </a:r>
          </a:p>
          <a:p>
            <a:pPr marL="624078" indent="-514350">
              <a:buClrTx/>
              <a:buSzPct val="100000"/>
              <a:buNone/>
            </a:pPr>
            <a:r>
              <a:rPr lang="en-US" b="1" dirty="0" smtClean="0"/>
              <a:t>	-- A general principle: “Offer services that attract small employers and provide value”</a:t>
            </a:r>
          </a:p>
          <a:p>
            <a:pPr marL="624078" indent="-514350">
              <a:buClrTx/>
              <a:buSzPct val="100000"/>
              <a:buAutoNum type="arabicPeriod" startAt="5"/>
            </a:pPr>
            <a:r>
              <a:rPr lang="en-US" b="1" dirty="0" smtClean="0"/>
              <a:t>Market Rules: Should rules for carriers be the same in/out of the exchange?</a:t>
            </a:r>
          </a:p>
          <a:p>
            <a:pPr marL="624078" indent="-514350">
              <a:buClrTx/>
              <a:buSzPct val="100000"/>
              <a:buNone/>
            </a:pPr>
            <a:r>
              <a:rPr lang="en-US" b="1" dirty="0" smtClean="0"/>
              <a:t>	-- Yes</a:t>
            </a:r>
          </a:p>
          <a:p>
            <a:pPr marL="624078" indent="-514350">
              <a:buClrTx/>
              <a:buSzPct val="100000"/>
              <a:buAutoNum type="arabicPeriod" startAt="6"/>
            </a:pPr>
            <a:r>
              <a:rPr lang="en-US" b="1" dirty="0" smtClean="0"/>
              <a:t>Continue SHOP Exchange?</a:t>
            </a:r>
          </a:p>
          <a:p>
            <a:pPr marL="624078" indent="-514350">
              <a:buClrTx/>
              <a:buSzPct val="100000"/>
              <a:buNone/>
            </a:pPr>
            <a:r>
              <a:rPr lang="en-US" b="1" dirty="0" smtClean="0"/>
              <a:t>	-- Yes (SB-200, proposed rule &amp; value-added)</a:t>
            </a:r>
          </a:p>
          <a:p>
            <a:pPr marL="624078" indent="-514350">
              <a:buClrTx/>
              <a:buSzPct val="100000"/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Initial SEWG Recommendations: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Issues related to federal rule:</a:t>
            </a:r>
          </a:p>
          <a:p>
            <a:pPr lvl="1">
              <a:buNone/>
            </a:pPr>
            <a:r>
              <a:rPr lang="en-US" sz="2400" b="1" dirty="0" smtClean="0"/>
              <a:t>	-- Definition of Employee</a:t>
            </a:r>
          </a:p>
          <a:p>
            <a:pPr lvl="1">
              <a:buNone/>
            </a:pPr>
            <a:r>
              <a:rPr lang="en-US" sz="2400" b="1" dirty="0" smtClean="0"/>
              <a:t>	-- Business Group of One </a:t>
            </a:r>
          </a:p>
          <a:p>
            <a:r>
              <a:rPr lang="en-US" b="1" dirty="0" smtClean="0"/>
              <a:t>Issues related to future proposed rules:</a:t>
            </a:r>
          </a:p>
          <a:p>
            <a:pPr>
              <a:buNone/>
            </a:pPr>
            <a:r>
              <a:rPr lang="en-US" b="1" dirty="0" smtClean="0"/>
              <a:t>	   -- </a:t>
            </a:r>
            <a:r>
              <a:rPr lang="en-US" sz="2400" b="1" dirty="0" smtClean="0"/>
              <a:t>Qualified Health Plans</a:t>
            </a:r>
          </a:p>
          <a:p>
            <a:pPr>
              <a:buNone/>
            </a:pPr>
            <a:r>
              <a:rPr lang="en-US" sz="2400" b="1" dirty="0" smtClean="0"/>
              <a:t>	    -- Offer all plans?</a:t>
            </a:r>
          </a:p>
          <a:p>
            <a:pPr>
              <a:buNone/>
            </a:pPr>
            <a:r>
              <a:rPr lang="en-US" sz="2400" b="1" dirty="0" smtClean="0"/>
              <a:t>	    -- Same QHP’s in individual and SHOP markets?</a:t>
            </a:r>
          </a:p>
          <a:p>
            <a:pPr>
              <a:buNone/>
            </a:pPr>
            <a:r>
              <a:rPr lang="en-US" sz="2400" b="1" dirty="0" smtClean="0"/>
              <a:t>	    -- Colorado’s state requirements?</a:t>
            </a:r>
          </a:p>
          <a:p>
            <a:r>
              <a:rPr lang="en-US" b="1" dirty="0" smtClean="0"/>
              <a:t>Specific Planning Issues:</a:t>
            </a:r>
          </a:p>
          <a:p>
            <a:pPr>
              <a:buNone/>
            </a:pPr>
            <a:r>
              <a:rPr lang="en-US" b="1" dirty="0" smtClean="0"/>
              <a:t>	    </a:t>
            </a:r>
            <a:r>
              <a:rPr lang="en-US" sz="2400" b="1" dirty="0" smtClean="0"/>
              <a:t>-- Services offered</a:t>
            </a:r>
          </a:p>
          <a:p>
            <a:pPr>
              <a:buNone/>
            </a:pPr>
            <a:r>
              <a:rPr lang="en-US" sz="2400" b="1" dirty="0" smtClean="0"/>
              <a:t>	    -- Collect premiums? (required in proposed rule)</a:t>
            </a:r>
          </a:p>
          <a:p>
            <a:pPr>
              <a:buNone/>
            </a:pPr>
            <a:r>
              <a:rPr lang="en-US" sz="2400" b="1" dirty="0" smtClean="0"/>
              <a:t>	    -- Defined Contribution</a:t>
            </a: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SHOP Questions for Further Planning: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Recognize the Small Employer Work Group for their hard work, thoughtful consideration and collaboration</a:t>
            </a:r>
          </a:p>
          <a:p>
            <a:endParaRPr lang="en-US" b="1" dirty="0" smtClean="0"/>
          </a:p>
          <a:p>
            <a:r>
              <a:rPr lang="en-US" b="1" dirty="0" smtClean="0"/>
              <a:t>Accept the SEWG Report	</a:t>
            </a:r>
          </a:p>
          <a:p>
            <a:endParaRPr lang="en-US" b="1" dirty="0" smtClean="0"/>
          </a:p>
          <a:p>
            <a:r>
              <a:rPr lang="en-US" b="1" dirty="0" smtClean="0"/>
              <a:t>Give their recommendations strong consideration in implementation of the SHOP Exchange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 to COHBE Board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1129</TotalTime>
  <Words>147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   Report to the Colorado Health Benefit Exchange Board:     SHOP and the Small Employer Work Group (SEWG)  November 14, 2011</vt:lpstr>
      <vt:lpstr>November 4 Study Session Format:</vt:lpstr>
      <vt:lpstr>Who Participated in the Colorado’s Small Employer Work Group? </vt:lpstr>
      <vt:lpstr>What Topics Did the SEWG Discuss?</vt:lpstr>
      <vt:lpstr>Initial SEWG Recommendations:</vt:lpstr>
      <vt:lpstr>Initial SEWG Recommendations:</vt:lpstr>
      <vt:lpstr>SHOP Questions for Further Planning:</vt:lpstr>
      <vt:lpstr>Proposal to COHBE Board: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Health Benefits Exchange</dc:title>
  <dc:creator>Shawn</dc:creator>
  <cp:lastModifiedBy>Shawn</cp:lastModifiedBy>
  <cp:revision>133</cp:revision>
  <dcterms:created xsi:type="dcterms:W3CDTF">2011-09-06T18:44:30Z</dcterms:created>
  <dcterms:modified xsi:type="dcterms:W3CDTF">2011-11-13T22:52:57Z</dcterms:modified>
</cp:coreProperties>
</file>