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handoutMasterIdLst>
    <p:handoutMasterId r:id="rId7"/>
  </p:handoutMasterIdLst>
  <p:sldIdLst>
    <p:sldId id="256" r:id="rId2"/>
    <p:sldId id="270" r:id="rId3"/>
    <p:sldId id="297" r:id="rId4"/>
    <p:sldId id="344" r:id="rId5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F5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718" autoAdjust="0"/>
  </p:normalViewPr>
  <p:slideViewPr>
    <p:cSldViewPr>
      <p:cViewPr>
        <p:scale>
          <a:sx n="71" d="100"/>
          <a:sy n="71" d="100"/>
        </p:scale>
        <p:origin x="-1944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ED79CDFC-4648-4E76-8273-E0F5C7194D6E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9B426A4E-C817-4D4C-8C1D-F84DD06EE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58274C34-152E-4486-A9AE-9260E0FBD49E}" type="datetimeFigureOut">
              <a:rPr lang="en-US" smtClean="0"/>
              <a:pPr/>
              <a:t>1/21/2012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BCF44260-68B9-4BBC-A162-A0C573AB0B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44260-68B9-4BBC-A162-A0C573AB0B7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695" fontAlgn="base">
              <a:spcBef>
                <a:spcPct val="0"/>
              </a:spcBef>
              <a:spcAft>
                <a:spcPct val="0"/>
              </a:spcAft>
              <a:defRPr/>
            </a:pPr>
            <a:fld id="{B2A4F4B5-FB54-400C-A1CE-28F1A18133CF}" type="slidenum">
              <a:rPr lang="en-US"/>
              <a:pPr defTabSz="912695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44260-68B9-4BBC-A162-A0C573AB0B7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44260-68B9-4BBC-A162-A0C573AB0B7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0FC919-3495-425A-A1C8-BF12ECECB1A1}" type="datetime1">
              <a:rPr lang="en-US" smtClean="0"/>
              <a:pPr/>
              <a:t>1/21/2012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530C52-0035-4197-AEBC-44BE4B952E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05E04D-B1D4-439F-B28A-56EC1D47D95B}" type="datetime1">
              <a:rPr lang="en-US" smtClean="0"/>
              <a:pPr/>
              <a:t>1/21/2012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30C52-0035-4197-AEBC-44BE4B952E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15A3F-CCD8-419E-84E8-EEFA94A83CBD}" type="datetime1">
              <a:rPr lang="en-US" smtClean="0"/>
              <a:pPr/>
              <a:t>1/21/2012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30C52-0035-4197-AEBC-44BE4B952E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CA8BEE-8D73-490E-B219-C37C98367F9A}" type="datetime1">
              <a:rPr lang="en-US" smtClean="0"/>
              <a:pPr/>
              <a:t>1/21/2012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30C52-0035-4197-AEBC-44BE4B952E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FDD43-6431-4BE3-A077-1F7164CA1E96}" type="datetime1">
              <a:rPr lang="en-US" smtClean="0"/>
              <a:pPr/>
              <a:t>1/21/2012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30C52-0035-4197-AEBC-44BE4B952E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1468A3-66EB-4B14-8705-A0B6EEE4A43B}" type="datetime1">
              <a:rPr lang="en-US" smtClean="0"/>
              <a:pPr/>
              <a:t>1/21/2012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30C52-0035-4197-AEBC-44BE4B952E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A7E313-39C7-4183-8767-B14FFD46785D}" type="datetime1">
              <a:rPr lang="en-US" smtClean="0"/>
              <a:pPr/>
              <a:t>1/21/2012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30C52-0035-4197-AEBC-44BE4B952E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BDCE27-52D6-4EDB-BDF9-7925508CA10E}" type="datetime1">
              <a:rPr lang="en-US" smtClean="0"/>
              <a:pPr/>
              <a:t>1/21/2012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30C52-0035-4197-AEBC-44BE4B952E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A7925-FF85-4174-B988-9FEC0EF6DC2B}" type="datetime1">
              <a:rPr lang="en-US" smtClean="0"/>
              <a:pPr/>
              <a:t>1/21/2012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30C52-0035-4197-AEBC-44BE4B952E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BC0F41F-F4A2-4DF7-AFE4-E866A795DAAD}" type="datetime1">
              <a:rPr lang="en-US" smtClean="0"/>
              <a:pPr/>
              <a:t>1/21/2012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30C52-0035-4197-AEBC-44BE4B952E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CA83B2-D9FF-4DE3-AFF6-D0264897CDC1}" type="datetime1">
              <a:rPr lang="en-US" smtClean="0"/>
              <a:pPr/>
              <a:t>1/21/2012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530C52-0035-4197-AEBC-44BE4B952E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44C975B-E6AF-4540-8446-7BFFAC457F43}" type="datetime1">
              <a:rPr lang="en-US" smtClean="0"/>
              <a:pPr/>
              <a:t>1/21/2012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7530C52-0035-4197-AEBC-44BE4B952E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Colorado Health Benefits Exchange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dirty="0" smtClean="0"/>
              <a:t>Board Meeting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January 23, 2011</a:t>
            </a:r>
          </a:p>
          <a:p>
            <a:endParaRPr lang="en-US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30C52-0035-4197-AEBC-44BE4B952E13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394700" cy="384175"/>
          </a:xfrm>
        </p:spPr>
        <p:txBody>
          <a:bodyPr rtlCol="0">
            <a:noAutofit/>
          </a:bodyPr>
          <a:lstStyle/>
          <a:p>
            <a:pPr defTabSz="914196" eaLnBrk="1" fontAlgn="auto" hangingPunct="1">
              <a:spcAft>
                <a:spcPts val="0"/>
              </a:spcAft>
              <a:defRPr/>
            </a:pPr>
            <a:r>
              <a:rPr lang="en-US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Overview</a:t>
            </a:r>
            <a:endParaRPr lang="en-US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700" name="Content Placeholder 2"/>
          <p:cNvSpPr txBox="1">
            <a:spLocks/>
          </p:cNvSpPr>
          <p:nvPr/>
        </p:nvSpPr>
        <p:spPr bwMode="auto">
          <a:xfrm>
            <a:off x="609600" y="914400"/>
            <a:ext cx="7620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0" tIns="45710" rIns="91420" bIns="45710"/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dirty="0" smtClean="0">
                <a:cs typeface="Arial" charset="0"/>
              </a:rPr>
              <a:t>Drafts of both the Technology and Service RFP and the Program Management Office RFP have been released and reviewed by staff, consultants, partners and the COHBE Board</a:t>
            </a:r>
          </a:p>
          <a:p>
            <a:pPr marL="457200" indent="-457200">
              <a:defRPr/>
            </a:pPr>
            <a:endParaRPr lang="en-US" sz="2800" dirty="0" smtClean="0">
              <a:cs typeface="Arial" charset="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dirty="0" smtClean="0">
                <a:cs typeface="Arial" charset="0"/>
              </a:rPr>
              <a:t>Both RFPs are ready for release 1/23/2012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sz="2800" dirty="0" smtClean="0">
              <a:cs typeface="Arial" charset="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dirty="0" smtClean="0">
                <a:cs typeface="Arial" charset="0"/>
              </a:rPr>
              <a:t>Process to evaluate and select vendors will be presented to Exchange board for review and approval </a:t>
            </a:r>
          </a:p>
          <a:p>
            <a:pPr marL="457200" indent="-457200">
              <a:defRPr/>
            </a:pPr>
            <a:r>
              <a:rPr lang="en-US" sz="2800" dirty="0" smtClean="0">
                <a:cs typeface="Arial" charset="0"/>
              </a:rPr>
              <a:t> 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sz="2800" dirty="0" smtClean="0">
              <a:cs typeface="Arial" charset="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sz="2800" dirty="0" smtClean="0">
              <a:cs typeface="Arial" charset="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sz="2800" dirty="0" smtClean="0">
              <a:cs typeface="Arial" charset="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sz="2800" dirty="0" smtClean="0">
              <a:cs typeface="Arial" charset="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sz="2800" dirty="0" smtClean="0">
              <a:cs typeface="Arial" charset="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sz="2800" dirty="0" smtClean="0">
              <a:cs typeface="Arial" charset="0"/>
            </a:endParaRPr>
          </a:p>
          <a:p>
            <a:pPr marL="457200" indent="-457200">
              <a:defRPr/>
            </a:pPr>
            <a:endParaRPr lang="en-US" sz="2800" dirty="0" smtClean="0">
              <a:cs typeface="Arial" charset="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sz="2800" dirty="0" smtClean="0">
              <a:cs typeface="Arial" charset="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sz="2800" dirty="0" smtClean="0">
              <a:cs typeface="Arial" charset="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sz="2800" dirty="0" smtClean="0">
              <a:cs typeface="Arial" charset="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sz="2800" dirty="0" smtClean="0">
              <a:cs typeface="Arial" charset="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sz="2800" dirty="0" smtClean="0">
              <a:cs typeface="Arial" charset="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sz="2800" dirty="0" smtClean="0">
              <a:cs typeface="Arial" charset="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sz="2800" dirty="0">
              <a:cs typeface="Arial" charset="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sz="2800" dirty="0">
              <a:cs typeface="Arial" charset="0"/>
            </a:endParaRPr>
          </a:p>
          <a:p>
            <a:pPr marL="685800" indent="-457200">
              <a:buFont typeface="Arial" pitchFamily="34" charset="0"/>
              <a:buChar char="•"/>
              <a:defRPr/>
            </a:pPr>
            <a:endParaRPr lang="en-US" sz="2800" dirty="0">
              <a:cs typeface="Arial" charset="0"/>
            </a:endParaRPr>
          </a:p>
          <a:p>
            <a:pPr marL="685800" indent="-457200">
              <a:buFont typeface="Arial" pitchFamily="34" charset="0"/>
              <a:buChar char="•"/>
              <a:defRPr/>
            </a:pPr>
            <a:endParaRPr lang="en-US" sz="2800" dirty="0">
              <a:cs typeface="Arial" charset="0"/>
            </a:endParaRPr>
          </a:p>
          <a:p>
            <a:pPr marL="685800" indent="-457200">
              <a:buFont typeface="Arial" pitchFamily="34" charset="0"/>
              <a:buChar char="•"/>
              <a:defRPr/>
            </a:pPr>
            <a:endParaRPr lang="en-US" sz="2800" dirty="0">
              <a:cs typeface="Arial" charset="0"/>
            </a:endParaRPr>
          </a:p>
          <a:p>
            <a:pPr marL="685800" indent="-457200">
              <a:buFont typeface="Arial" pitchFamily="34" charset="0"/>
              <a:buChar char="•"/>
              <a:defRPr/>
            </a:pPr>
            <a:endParaRPr lang="en-US" sz="2800" dirty="0">
              <a:cs typeface="Arial" charset="0"/>
            </a:endParaRPr>
          </a:p>
          <a:p>
            <a:pPr marL="685800" indent="-457200">
              <a:buFont typeface="Arial" pitchFamily="34" charset="0"/>
              <a:buChar char="•"/>
              <a:defRPr/>
            </a:pPr>
            <a:endParaRPr lang="en-US" sz="2800" dirty="0"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17CD40-D696-4060-87B1-B793AE5B9B6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defRPr/>
            </a:pPr>
            <a:r>
              <a:rPr lang="en-US" sz="2400" dirty="0" smtClean="0">
                <a:solidFill>
                  <a:prstClr val="black"/>
                </a:solidFill>
                <a:effectLst/>
                <a:ea typeface="+mn-ea"/>
                <a:cs typeface="Arial" charset="0"/>
              </a:rPr>
              <a:t>Process to evaluate Service and Tech Platform Vendor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30C52-0035-4197-AEBC-44BE4B952E13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609600"/>
          <a:ext cx="6324600" cy="609600"/>
        </p:xfrm>
        <a:graphic>
          <a:graphicData uri="http://schemas.openxmlformats.org/drawingml/2006/table">
            <a:tbl>
              <a:tblPr/>
              <a:tblGrid>
                <a:gridCol w="6324600"/>
              </a:tblGrid>
              <a:tr h="609600">
                <a:tc>
                  <a:txBody>
                    <a:bodyPr/>
                    <a:lstStyle/>
                    <a:p>
                      <a:pPr marL="182880" marR="0" algn="ctr">
                        <a:spcBef>
                          <a:spcPts val="600"/>
                        </a:spcBef>
                        <a:spcAft>
                          <a:spcPts val="5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COHBE ACQUISITION SCHEDULE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88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dirty="0" smtClean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This schedule may</a:t>
                      </a:r>
                      <a:r>
                        <a:rPr lang="en-US" sz="1100" b="1" baseline="0" dirty="0" smtClean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 change as needed</a:t>
                      </a:r>
                      <a:r>
                        <a:rPr lang="en-US" sz="1100" b="1" dirty="0" smtClean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47800" y="1219200"/>
          <a:ext cx="6172200" cy="5105399"/>
        </p:xfrm>
        <a:graphic>
          <a:graphicData uri="http://schemas.openxmlformats.org/drawingml/2006/table">
            <a:tbl>
              <a:tblPr/>
              <a:tblGrid>
                <a:gridCol w="351815"/>
                <a:gridCol w="3637895"/>
                <a:gridCol w="2182490"/>
              </a:tblGrid>
              <a:tr h="257855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 b="1" dirty="0" smtClean="0">
                          <a:latin typeface="Calibri"/>
                          <a:ea typeface="Calibri"/>
                          <a:cs typeface="Arial"/>
                        </a:rPr>
                        <a:t>EVENT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 b="1">
                          <a:latin typeface="Calibri"/>
                          <a:ea typeface="Calibri"/>
                          <a:cs typeface="Arial"/>
                        </a:rPr>
                        <a:t>DATE/End of Day Mountain Time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75545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>
                          <a:latin typeface="Calibri"/>
                          <a:ea typeface="Calibri"/>
                          <a:cs typeface="Arial"/>
                        </a:rPr>
                        <a:t>  1.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>
                          <a:latin typeface="Calibri"/>
                          <a:ea typeface="Calibri"/>
                          <a:cs typeface="Arial"/>
                        </a:rPr>
                        <a:t>COHBE Releases RFP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>
                          <a:latin typeface="Calibri"/>
                          <a:ea typeface="Calibri"/>
                          <a:cs typeface="Arial"/>
                        </a:rPr>
                        <a:t>January 23, 2012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 dirty="0">
                          <a:latin typeface="Calibri"/>
                          <a:ea typeface="Calibri"/>
                          <a:cs typeface="Arial"/>
                        </a:rPr>
                        <a:t>  2.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 dirty="0">
                          <a:latin typeface="Calibri"/>
                          <a:ea typeface="Calibri"/>
                          <a:cs typeface="Arial"/>
                        </a:rPr>
                        <a:t>Pre-Bid Vendor Conference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>
                          <a:latin typeface="Calibri"/>
                          <a:ea typeface="Calibri"/>
                          <a:cs typeface="Arial"/>
                        </a:rPr>
                        <a:t>January 31, 2012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>
                          <a:latin typeface="Calibri"/>
                          <a:ea typeface="Calibri"/>
                          <a:cs typeface="Arial"/>
                        </a:rPr>
                        <a:t>10:00 am Mountain Time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 dirty="0">
                          <a:latin typeface="Calibri"/>
                          <a:ea typeface="Calibri"/>
                          <a:cs typeface="Arial"/>
                        </a:rPr>
                        <a:t>  3.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 dirty="0">
                          <a:latin typeface="Calibri"/>
                          <a:ea typeface="Calibri"/>
                          <a:cs typeface="Arial"/>
                        </a:rPr>
                        <a:t>Deadline for Submitting Written Questions Requesting Clarifications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 dirty="0">
                          <a:latin typeface="Calibri"/>
                          <a:ea typeface="Calibri"/>
                          <a:cs typeface="Arial"/>
                        </a:rPr>
                        <a:t>February 3, 2012</a:t>
                      </a:r>
                      <a:br>
                        <a:rPr lang="en-US" sz="1000" dirty="0">
                          <a:latin typeface="Calibri"/>
                          <a:ea typeface="Calibri"/>
                          <a:cs typeface="Arial"/>
                        </a:rPr>
                      </a:b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99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>
                          <a:latin typeface="Calibri"/>
                          <a:ea typeface="Calibri"/>
                          <a:cs typeface="Arial"/>
                        </a:rPr>
                        <a:t>  4.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 dirty="0">
                          <a:latin typeface="Calibri"/>
                          <a:ea typeface="Calibri"/>
                          <a:cs typeface="Arial"/>
                        </a:rPr>
                        <a:t>Deadline for COHBE to Post Final Responses to Written Questions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Arial"/>
                        </a:rPr>
                        <a:t>February 10, </a:t>
                      </a:r>
                      <a:r>
                        <a:rPr lang="en-US" sz="1000" dirty="0" smtClean="0">
                          <a:latin typeface="Calibri"/>
                          <a:ea typeface="Calibri"/>
                          <a:cs typeface="Arial"/>
                        </a:rPr>
                        <a:t>2012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 b="1">
                          <a:latin typeface="Calibri"/>
                          <a:ea typeface="Calibri"/>
                          <a:cs typeface="Arial"/>
                        </a:rPr>
                        <a:t>  5.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 b="1">
                          <a:latin typeface="Calibri"/>
                          <a:ea typeface="Calibri"/>
                          <a:cs typeface="Arial"/>
                        </a:rPr>
                        <a:t>Proposal Submission Deadline (RFP Closing Date)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Arial"/>
                        </a:rPr>
                        <a:t>February 27, </a:t>
                      </a:r>
                      <a:r>
                        <a:rPr lang="en-US" sz="1000" b="1" dirty="0" smtClean="0">
                          <a:latin typeface="Calibri"/>
                          <a:ea typeface="Calibri"/>
                          <a:cs typeface="Arial"/>
                        </a:rPr>
                        <a:t>2012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</a:tr>
              <a:tr h="363309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>
                          <a:latin typeface="Calibri"/>
                          <a:ea typeface="Calibri"/>
                          <a:cs typeface="Arial"/>
                        </a:rPr>
                        <a:t>  6.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>
                          <a:latin typeface="Calibri"/>
                          <a:ea typeface="Calibri"/>
                          <a:cs typeface="Arial"/>
                        </a:rPr>
                        <a:t>Notification of Vendors Selected for Software Demonstrations, Orals and/or Discovery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Arial"/>
                        </a:rPr>
                        <a:t>March 9, 2012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291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>
                          <a:latin typeface="Calibri"/>
                          <a:ea typeface="Calibri"/>
                          <a:cs typeface="Arial"/>
                        </a:rPr>
                        <a:t>  7.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>
                          <a:latin typeface="Calibri"/>
                          <a:ea typeface="Calibri"/>
                          <a:cs typeface="Arial"/>
                        </a:rPr>
                        <a:t>Product Demonstrations, Orals and Discovery Sessions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Arial"/>
                        </a:rPr>
                        <a:t>March 19 to March 23, 2012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>
                          <a:latin typeface="Calibri"/>
                          <a:ea typeface="Calibri"/>
                          <a:cs typeface="Arial"/>
                        </a:rPr>
                        <a:t>  8.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>
                          <a:latin typeface="Calibri"/>
                          <a:ea typeface="Calibri"/>
                          <a:cs typeface="Arial"/>
                        </a:rPr>
                        <a:t>COHBE Issues a Call for Best and Final Offers (BAFOs)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Arial"/>
                        </a:rPr>
                        <a:t>March 26, 2012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>
                          <a:latin typeface="Calibri"/>
                          <a:ea typeface="Calibri"/>
                          <a:cs typeface="Arial"/>
                        </a:rPr>
                        <a:t>  9.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>
                          <a:latin typeface="Calibri"/>
                          <a:ea typeface="Calibri"/>
                          <a:cs typeface="Arial"/>
                        </a:rPr>
                        <a:t>Deadline for Vendor BAFO Responses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Arial"/>
                        </a:rPr>
                        <a:t>April 2, 2012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>
                          <a:latin typeface="Calibri"/>
                          <a:ea typeface="Calibri"/>
                          <a:cs typeface="Arial"/>
                        </a:rPr>
                        <a:t>10.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>
                          <a:latin typeface="Calibri"/>
                          <a:ea typeface="Calibri"/>
                          <a:cs typeface="Arial"/>
                        </a:rPr>
                        <a:t>COHBE Conducts Evaluation of BAFOs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Arial"/>
                        </a:rPr>
                        <a:t>April 2 to April 9, 2012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>
                          <a:latin typeface="Calibri"/>
                          <a:ea typeface="Calibri"/>
                          <a:cs typeface="Arial"/>
                        </a:rPr>
                        <a:t>11.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>
                          <a:latin typeface="Calibri"/>
                          <a:ea typeface="Calibri"/>
                          <a:cs typeface="Arial"/>
                        </a:rPr>
                        <a:t>Evaluation Committee Recommendation to the COHBE Board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Arial"/>
                        </a:rPr>
                        <a:t>April 9, 2012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>
                          <a:latin typeface="Calibri"/>
                          <a:ea typeface="Calibri"/>
                          <a:cs typeface="Arial"/>
                        </a:rPr>
                        <a:t>12.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>
                          <a:latin typeface="Calibri"/>
                          <a:ea typeface="Calibri"/>
                          <a:cs typeface="Arial"/>
                        </a:rPr>
                        <a:t>Vendor(s) Notified of Selection(s)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Arial"/>
                        </a:rPr>
                        <a:t>April 9, 2012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309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>
                          <a:latin typeface="Calibri"/>
                          <a:ea typeface="Calibri"/>
                          <a:cs typeface="Arial"/>
                        </a:rPr>
                        <a:t>13.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 dirty="0">
                          <a:latin typeface="Calibri"/>
                          <a:ea typeface="Calibri"/>
                          <a:cs typeface="Arial"/>
                        </a:rPr>
                        <a:t>Begin Contract Negotiations w/ Selected Vendor(s) including drafting SOW(s)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Arial"/>
                        </a:rPr>
                        <a:t>April 11 to May 4, 2012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91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14.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Evaluation Team provide recommendation</a:t>
                      </a:r>
                      <a:r>
                        <a:rPr lang="en-US" sz="1000" baseline="0" dirty="0" smtClean="0">
                          <a:latin typeface="Calibri"/>
                          <a:ea typeface="Calibri"/>
                          <a:cs typeface="Times New Roman"/>
                        </a:rPr>
                        <a:t> to Board for Award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Board</a:t>
                      </a:r>
                      <a:r>
                        <a:rPr lang="en-US" sz="1000" baseline="0" dirty="0" smtClean="0">
                          <a:latin typeface="Calibri"/>
                          <a:ea typeface="Calibri"/>
                          <a:cs typeface="Times New Roman"/>
                        </a:rPr>
                        <a:t> Meeting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99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Arial"/>
                        </a:rPr>
                        <a:t>15.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>
                          <a:latin typeface="Calibri"/>
                          <a:ea typeface="Calibri"/>
                          <a:cs typeface="Arial"/>
                        </a:rPr>
                        <a:t>Award / Contract Signed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Arial"/>
                        </a:rPr>
                        <a:t>May 4, </a:t>
                      </a:r>
                      <a:r>
                        <a:rPr lang="en-US" sz="1000" dirty="0" smtClean="0">
                          <a:latin typeface="Calibri"/>
                          <a:ea typeface="Calibri"/>
                          <a:cs typeface="Arial"/>
                        </a:rPr>
                        <a:t>2012 (after Board Meeting)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1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Arial"/>
                        </a:rPr>
                        <a:t>16.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 dirty="0">
                          <a:latin typeface="Calibri"/>
                          <a:ea typeface="Calibri"/>
                          <a:cs typeface="Arial"/>
                        </a:rPr>
                        <a:t>Detailed Project </a:t>
                      </a:r>
                      <a:r>
                        <a:rPr lang="en-US" sz="1000" dirty="0" smtClean="0">
                          <a:latin typeface="Calibri"/>
                          <a:ea typeface="Calibri"/>
                          <a:cs typeface="Arial"/>
                        </a:rPr>
                        <a:t>Plan and Project Kick-off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Arial"/>
                        </a:rPr>
                        <a:t>May 10, 2012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3905" name="Rectangle 1"/>
          <p:cNvSpPr>
            <a:spLocks noChangeArrowheads="1"/>
          </p:cNvSpPr>
          <p:nvPr/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9436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defRPr/>
            </a:pPr>
            <a:r>
              <a:rPr lang="en-US" sz="2400" dirty="0" smtClean="0">
                <a:solidFill>
                  <a:prstClr val="black"/>
                </a:solidFill>
                <a:effectLst/>
                <a:ea typeface="+mn-ea"/>
                <a:cs typeface="Arial" charset="0"/>
              </a:rPr>
              <a:t>    Process to evaluate Program Management Office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30C52-0035-4197-AEBC-44BE4B952E13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1" y="609600"/>
          <a:ext cx="6172199" cy="609600"/>
        </p:xfrm>
        <a:graphic>
          <a:graphicData uri="http://schemas.openxmlformats.org/drawingml/2006/table">
            <a:tbl>
              <a:tblPr/>
              <a:tblGrid>
                <a:gridCol w="6172199"/>
              </a:tblGrid>
              <a:tr h="609600">
                <a:tc>
                  <a:txBody>
                    <a:bodyPr/>
                    <a:lstStyle/>
                    <a:p>
                      <a:pPr marL="182880" marR="0" algn="ctr">
                        <a:spcBef>
                          <a:spcPts val="600"/>
                        </a:spcBef>
                        <a:spcAft>
                          <a:spcPts val="5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COHBE ACQUISITION SCHEDULE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88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dirty="0" smtClean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This schedule may</a:t>
                      </a:r>
                      <a:r>
                        <a:rPr lang="en-US" sz="1100" b="1" baseline="0" dirty="0" smtClean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 change as needed</a:t>
                      </a:r>
                      <a:r>
                        <a:rPr lang="en-US" sz="1100" b="1" dirty="0" smtClean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71600" y="1143000"/>
          <a:ext cx="6172200" cy="5257800"/>
        </p:xfrm>
        <a:graphic>
          <a:graphicData uri="http://schemas.openxmlformats.org/drawingml/2006/table">
            <a:tbl>
              <a:tblPr/>
              <a:tblGrid>
                <a:gridCol w="351815"/>
                <a:gridCol w="3991585"/>
                <a:gridCol w="1828800"/>
              </a:tblGrid>
              <a:tr h="257855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Arial"/>
                        </a:rPr>
                        <a:t>EVENT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 b="1">
                          <a:latin typeface="Calibri"/>
                          <a:ea typeface="Calibri"/>
                          <a:cs typeface="Arial"/>
                        </a:rPr>
                        <a:t>DATE/End of Day Mountain Time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51745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>
                          <a:latin typeface="Calibri"/>
                          <a:ea typeface="Calibri"/>
                          <a:cs typeface="Arial"/>
                        </a:rPr>
                        <a:t>  1.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COHBE Releases RFP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January 23, 2012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 dirty="0">
                          <a:latin typeface="Calibri"/>
                          <a:ea typeface="Calibri"/>
                          <a:cs typeface="Arial"/>
                        </a:rPr>
                        <a:t>  2.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  <a:defRPr/>
                      </a:pPr>
                      <a:endParaRPr lang="en-US" sz="11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  <a:defRPr/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Arial"/>
                        </a:rPr>
                        <a:t>Deadline for Submitting Written Questions Requesting Clarifications</a:t>
                      </a: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  <a:defRPr/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Arial"/>
                        </a:rPr>
                        <a:t>January 27</a:t>
                      </a:r>
                      <a:r>
                        <a:rPr lang="en-US" sz="1100" baseline="0" dirty="0" smtClean="0">
                          <a:latin typeface="Calibri"/>
                          <a:ea typeface="Calibri"/>
                          <a:cs typeface="Arial"/>
                        </a:rPr>
                        <a:t>, 2012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 dirty="0">
                          <a:latin typeface="Calibri"/>
                          <a:ea typeface="Calibri"/>
                          <a:cs typeface="Arial"/>
                        </a:rPr>
                        <a:t>  3.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  <a:defRPr/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Arial"/>
                        </a:rPr>
                        <a:t>Deadline for COHBE to Post Final Responses to Written Questions</a:t>
                      </a: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Arial"/>
                        </a:rPr>
                        <a:t>January  31, 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Arial"/>
                        </a:rPr>
                        <a:t>2012</a:t>
                      </a:r>
                      <a:br>
                        <a:rPr lang="en-US" sz="1100" dirty="0">
                          <a:latin typeface="Calibri"/>
                          <a:ea typeface="Calibri"/>
                          <a:cs typeface="Arial"/>
                        </a:rPr>
                      </a:b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695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>
                          <a:latin typeface="Calibri"/>
                          <a:ea typeface="Calibri"/>
                          <a:cs typeface="Arial"/>
                        </a:rPr>
                        <a:t>  4.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  <a:defRPr/>
                      </a:pPr>
                      <a:endParaRPr lang="en-US" sz="11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  <a:defRPr/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Arial"/>
                        </a:rPr>
                        <a:t>Pre-Bid Vendor Conference</a:t>
                      </a: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Arial"/>
                        </a:rPr>
                        <a:t>February 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Arial"/>
                        </a:rPr>
                        <a:t>6, 2012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 b="1">
                          <a:latin typeface="Calibri"/>
                          <a:ea typeface="Calibri"/>
                          <a:cs typeface="Arial"/>
                        </a:rPr>
                        <a:t>  5.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100" b="1">
                          <a:latin typeface="Calibri"/>
                          <a:ea typeface="Calibri"/>
                          <a:cs typeface="Arial"/>
                        </a:rPr>
                        <a:t>Proposal Submission Deadline (RFP Closing Date)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February </a:t>
                      </a:r>
                      <a:r>
                        <a:rPr lang="en-US" sz="1100" b="1" dirty="0" smtClean="0">
                          <a:latin typeface="Calibri"/>
                          <a:ea typeface="Calibri"/>
                          <a:cs typeface="Arial"/>
                        </a:rPr>
                        <a:t>10, 2012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</a:tr>
              <a:tr h="363309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>
                          <a:latin typeface="Calibri"/>
                          <a:ea typeface="Calibri"/>
                          <a:cs typeface="Arial"/>
                        </a:rPr>
                        <a:t>  6.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100" baseline="0" dirty="0" smtClean="0">
                          <a:latin typeface="Calibri"/>
                          <a:ea typeface="Calibri"/>
                          <a:cs typeface="Arial"/>
                        </a:rPr>
                        <a:t> Review and select top 3 proposals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Arial"/>
                        </a:rPr>
                        <a:t>February 13, 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Arial"/>
                        </a:rPr>
                        <a:t>2012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291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>
                          <a:latin typeface="Calibri"/>
                          <a:ea typeface="Calibri"/>
                          <a:cs typeface="Arial"/>
                        </a:rPr>
                        <a:t>  7.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Arial"/>
                        </a:rPr>
                        <a:t>Orals 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Arial"/>
                        </a:rPr>
                        <a:t>Presentations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Arial"/>
                        </a:rPr>
                        <a:t>February 21 - 22, 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Arial"/>
                        </a:rPr>
                        <a:t>2012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>
                          <a:latin typeface="Calibri"/>
                          <a:ea typeface="Calibri"/>
                          <a:cs typeface="Arial"/>
                        </a:rPr>
                        <a:t>  8.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Vendor</a:t>
                      </a:r>
                      <a:r>
                        <a:rPr lang="en-US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Selection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February</a:t>
                      </a:r>
                      <a:r>
                        <a:rPr lang="en-US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24, 2012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75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>
                          <a:latin typeface="Calibri"/>
                          <a:ea typeface="Calibri"/>
                          <a:cs typeface="Arial"/>
                        </a:rPr>
                        <a:t>  9.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  <a:defRPr/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Contract Negotiation</a:t>
                      </a: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February 24</a:t>
                      </a:r>
                      <a:r>
                        <a:rPr lang="en-US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– March 1, 2012</a:t>
                      </a: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695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>
                          <a:latin typeface="Calibri"/>
                          <a:ea typeface="Calibri"/>
                          <a:cs typeface="Arial"/>
                        </a:rPr>
                        <a:t>10.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  <a:defRPr/>
                      </a:pP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  <a:defRPr/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Evaluation Team provide recommendation</a:t>
                      </a:r>
                      <a:r>
                        <a:rPr lang="en-US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to Board for Award</a:t>
                      </a: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February</a:t>
                      </a:r>
                      <a:r>
                        <a:rPr lang="en-US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27, 2012</a:t>
                      </a: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175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000">
                          <a:latin typeface="Calibri"/>
                          <a:ea typeface="Calibri"/>
                          <a:cs typeface="Arial"/>
                        </a:rPr>
                        <a:t>11.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943600" algn="l"/>
                        </a:tabLs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Initial Contract Period (Phase 1) Option for 18 month renewal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March 5 – September1,</a:t>
                      </a:r>
                      <a:r>
                        <a:rPr lang="en-US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2012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3905" name="Rectangle 1"/>
          <p:cNvSpPr>
            <a:spLocks noChangeArrowheads="1"/>
          </p:cNvSpPr>
          <p:nvPr/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9436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12412</TotalTime>
  <Words>501</Words>
  <Application>Microsoft Office PowerPoint</Application>
  <PresentationFormat>On-screen Show (4:3)</PresentationFormat>
  <Paragraphs>132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Colorado Health Benefits Exchange</vt:lpstr>
      <vt:lpstr>Overview</vt:lpstr>
      <vt:lpstr>Process to evaluate Service and Tech Platform Vendor</vt:lpstr>
      <vt:lpstr>    Process to evaluate Program Management Office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Colorado Health Benefits Exchange</dc:title>
  <dc:creator>Shawn</dc:creator>
  <cp:lastModifiedBy>Colorado Ridge</cp:lastModifiedBy>
  <cp:revision>194</cp:revision>
  <dcterms:created xsi:type="dcterms:W3CDTF">2011-09-06T18:44:30Z</dcterms:created>
  <dcterms:modified xsi:type="dcterms:W3CDTF">2012-01-21T14:28:08Z</dcterms:modified>
</cp:coreProperties>
</file>