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0" r:id="rId3"/>
    <p:sldId id="269" r:id="rId4"/>
    <p:sldId id="257" r:id="rId5"/>
    <p:sldId id="259" r:id="rId6"/>
    <p:sldId id="266" r:id="rId7"/>
    <p:sldId id="265" r:id="rId8"/>
    <p:sldId id="268" r:id="rId9"/>
    <p:sldId id="261" r:id="rId10"/>
    <p:sldId id="262"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hn Barela" initials="JB"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09" autoAdjust="0"/>
    <p:restoredTop sz="92895" autoAdjust="0"/>
  </p:normalViewPr>
  <p:slideViewPr>
    <p:cSldViewPr>
      <p:cViewPr>
        <p:scale>
          <a:sx n="100" d="100"/>
          <a:sy n="100" d="100"/>
        </p:scale>
        <p:origin x="-762" y="6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E3C3149-D076-4399-884A-7920894F7C9B}" type="datetimeFigureOut">
              <a:rPr lang="en-US" smtClean="0"/>
              <a:t>6/11/2012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30835B6-4FAB-4540-8816-418EE4D890B8}" type="slidenum">
              <a:rPr lang="en-US" smtClean="0"/>
              <a:t>‹#›</a:t>
            </a:fld>
            <a:endParaRPr lang="en-US" dirty="0"/>
          </a:p>
        </p:txBody>
      </p:sp>
    </p:spTree>
    <p:extLst>
      <p:ext uri="{BB962C8B-B14F-4D97-AF65-F5344CB8AC3E}">
        <p14:creationId xmlns:p14="http://schemas.microsoft.com/office/powerpoint/2010/main" val="3803987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mall</a:t>
            </a:r>
            <a:r>
              <a:rPr lang="en-US" baseline="0" dirty="0" smtClean="0"/>
              <a:t> may requires verification that the business can legal operate but also additional sound business requirements like appropriate insurance coverage and signage requirements.  The mall also specifies minimum service levels for the good of the entire mall, i.e. one closed shop can impact not only that shop but neighboring shops.</a:t>
            </a:r>
            <a:endParaRPr lang="en-US" dirty="0"/>
          </a:p>
        </p:txBody>
      </p:sp>
      <p:sp>
        <p:nvSpPr>
          <p:cNvPr id="4" name="Slide Number Placeholder 3"/>
          <p:cNvSpPr>
            <a:spLocks noGrp="1"/>
          </p:cNvSpPr>
          <p:nvPr>
            <p:ph type="sldNum" sz="quarter" idx="10"/>
          </p:nvPr>
        </p:nvSpPr>
        <p:spPr/>
        <p:txBody>
          <a:bodyPr/>
          <a:lstStyle/>
          <a:p>
            <a:fld id="{730835B6-4FAB-4540-8816-418EE4D890B8}" type="slidenum">
              <a:rPr lang="en-US" smtClean="0"/>
              <a:t>3</a:t>
            </a:fld>
            <a:endParaRPr lang="en-US" dirty="0"/>
          </a:p>
        </p:txBody>
      </p:sp>
    </p:spTree>
    <p:extLst>
      <p:ext uri="{BB962C8B-B14F-4D97-AF65-F5344CB8AC3E}">
        <p14:creationId xmlns:p14="http://schemas.microsoft.com/office/powerpoint/2010/main" val="1036654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I.e. financial</a:t>
            </a:r>
            <a:r>
              <a:rPr lang="en-US" baseline="0" dirty="0" smtClean="0"/>
              <a:t> data does not need to be resubmitted since quarterly and annual financial statements are submitted as they become available</a:t>
            </a:r>
            <a:endParaRPr lang="en-US" dirty="0"/>
          </a:p>
        </p:txBody>
      </p:sp>
      <p:sp>
        <p:nvSpPr>
          <p:cNvPr id="4" name="Slide Number Placeholder 3"/>
          <p:cNvSpPr>
            <a:spLocks noGrp="1"/>
          </p:cNvSpPr>
          <p:nvPr>
            <p:ph type="sldNum" sz="quarter" idx="10"/>
          </p:nvPr>
        </p:nvSpPr>
        <p:spPr/>
        <p:txBody>
          <a:bodyPr/>
          <a:lstStyle/>
          <a:p>
            <a:fld id="{730835B6-4FAB-4540-8816-418EE4D890B8}" type="slidenum">
              <a:rPr lang="en-US" smtClean="0"/>
              <a:t>10</a:t>
            </a:fld>
            <a:endParaRPr lang="en-US" dirty="0"/>
          </a:p>
        </p:txBody>
      </p:sp>
    </p:spTree>
    <p:extLst>
      <p:ext uri="{BB962C8B-B14F-4D97-AF65-F5344CB8AC3E}">
        <p14:creationId xmlns:p14="http://schemas.microsoft.com/office/powerpoint/2010/main" val="34596961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B0865BA-E3C6-4A98-9ED2-61044182EFDD}" type="slidenum">
              <a:rPr lang="en-US" smtClean="0"/>
              <a:t>‹#›</a:t>
            </a:fld>
            <a:endParaRPr lang="en-US" dirty="0"/>
          </a:p>
        </p:txBody>
      </p:sp>
      <p:pic>
        <p:nvPicPr>
          <p:cNvPr id="7" name="Picture 6" descr="cohbe logo no tag.jpg"/>
          <p:cNvPicPr>
            <a:picLocks noChangeAspect="1"/>
          </p:cNvPicPr>
          <p:nvPr userDrawn="1"/>
        </p:nvPicPr>
        <p:blipFill>
          <a:blip r:embed="rId2" cstate="print"/>
          <a:srcRect l="5192" t="11417" r="10464" b="25034"/>
          <a:stretch>
            <a:fillRect/>
          </a:stretch>
        </p:blipFill>
        <p:spPr>
          <a:xfrm>
            <a:off x="685800" y="838200"/>
            <a:ext cx="7315200" cy="4267200"/>
          </a:xfrm>
          <a:prstGeom prst="rect">
            <a:avLst/>
          </a:prstGeom>
        </p:spPr>
      </p:pic>
      <p:sp>
        <p:nvSpPr>
          <p:cNvPr id="2" name="Rectangle 1"/>
          <p:cNvSpPr/>
          <p:nvPr userDrawn="1"/>
        </p:nvSpPr>
        <p:spPr>
          <a:xfrm>
            <a:off x="0" y="-76200"/>
            <a:ext cx="9144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userDrawn="1"/>
        </p:nvSpPr>
        <p:spPr>
          <a:xfrm>
            <a:off x="0" y="6172200"/>
            <a:ext cx="9144000" cy="685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hasCustomPrompt="1"/>
          </p:nvPr>
        </p:nvSpPr>
        <p:spPr>
          <a:xfrm>
            <a:off x="1143000" y="5181600"/>
            <a:ext cx="6400800" cy="1295400"/>
          </a:xfrm>
        </p:spPr>
        <p:txBody>
          <a:bodyPr>
            <a:noAutofit/>
          </a:bodyPr>
          <a:lstStyle>
            <a:lvl1pPr marL="0" indent="0" algn="l">
              <a:buNone/>
              <a:defRPr sz="24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Name and title</a:t>
            </a:r>
          </a:p>
          <a:p>
            <a:r>
              <a:rPr lang="en-US" dirty="0" smtClean="0"/>
              <a:t>Presentation Name</a:t>
            </a:r>
          </a:p>
          <a:p>
            <a:r>
              <a:rPr lang="en-US" dirty="0" smtClean="0"/>
              <a:t>Date</a:t>
            </a:r>
          </a:p>
        </p:txBody>
      </p:sp>
    </p:spTree>
    <p:extLst>
      <p:ext uri="{BB962C8B-B14F-4D97-AF65-F5344CB8AC3E}">
        <p14:creationId xmlns:p14="http://schemas.microsoft.com/office/powerpoint/2010/main" val="873374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6B0865BA-E3C6-4A98-9ED2-61044182EFDD}" type="slidenum">
              <a:rPr lang="en-US" smtClean="0"/>
              <a:t>‹#›</a:t>
            </a:fld>
            <a:endParaRPr lang="en-US" dirty="0"/>
          </a:p>
        </p:txBody>
      </p:sp>
    </p:spTree>
    <p:extLst>
      <p:ext uri="{BB962C8B-B14F-4D97-AF65-F5344CB8AC3E}">
        <p14:creationId xmlns:p14="http://schemas.microsoft.com/office/powerpoint/2010/main" val="3242620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88F4E6A5-B5F0-41B9-85AC-DA4178DB75E5}" type="slidenum">
              <a:rPr lang="en-US" smtClean="0"/>
              <a:t>‹#›</a:t>
            </a:fld>
            <a:endParaRPr lang="en-US" dirty="0"/>
          </a:p>
        </p:txBody>
      </p:sp>
    </p:spTree>
    <p:extLst>
      <p:ext uri="{BB962C8B-B14F-4D97-AF65-F5344CB8AC3E}">
        <p14:creationId xmlns:p14="http://schemas.microsoft.com/office/powerpoint/2010/main" val="2579222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lstStyle>
            <a:lvl1pPr>
              <a:defRPr lang="en-US" sz="3600" b="1" kern="1200" dirty="0">
                <a:solidFill>
                  <a:schemeClr val="accent1">
                    <a:lumMod val="50000"/>
                  </a:schemeClr>
                </a:solidFill>
                <a:latin typeface="+mj-lt"/>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755648"/>
            <a:ext cx="8229600" cy="437051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6B0865BA-E3C6-4A98-9ED2-61044182EFDD}" type="slidenum">
              <a:rPr lang="en-US" smtClean="0"/>
              <a:t>‹#›</a:t>
            </a:fld>
            <a:endParaRPr lang="en-US" dirty="0"/>
          </a:p>
        </p:txBody>
      </p:sp>
    </p:spTree>
    <p:extLst>
      <p:ext uri="{BB962C8B-B14F-4D97-AF65-F5344CB8AC3E}">
        <p14:creationId xmlns:p14="http://schemas.microsoft.com/office/powerpoint/2010/main" val="2591389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6B0865BA-E3C6-4A98-9ED2-61044182EFDD}" type="slidenum">
              <a:rPr lang="en-US" smtClean="0"/>
              <a:t>‹#›</a:t>
            </a:fld>
            <a:endParaRPr lang="en-US" dirty="0"/>
          </a:p>
        </p:txBody>
      </p:sp>
    </p:spTree>
    <p:extLst>
      <p:ext uri="{BB962C8B-B14F-4D97-AF65-F5344CB8AC3E}">
        <p14:creationId xmlns:p14="http://schemas.microsoft.com/office/powerpoint/2010/main" val="1642363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76400"/>
            <a:ext cx="4038600" cy="4449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76400"/>
            <a:ext cx="4038600" cy="4449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6B0865BA-E3C6-4A98-9ED2-61044182EFDD}" type="slidenum">
              <a:rPr lang="en-US" smtClean="0"/>
              <a:t>‹#›</a:t>
            </a:fld>
            <a:endParaRPr lang="en-US" dirty="0"/>
          </a:p>
        </p:txBody>
      </p:sp>
      <p:sp>
        <p:nvSpPr>
          <p:cNvPr id="12" name="Title 1"/>
          <p:cNvSpPr txBox="1">
            <a:spLocks/>
          </p:cNvSpPr>
          <p:nvPr userDrawn="1"/>
        </p:nvSpPr>
        <p:spPr>
          <a:xfrm>
            <a:off x="457200" y="274638"/>
            <a:ext cx="8229600" cy="14017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lang="en-US" sz="3600" b="1" kern="1200" dirty="0">
                <a:solidFill>
                  <a:schemeClr val="accent1">
                    <a:lumMod val="50000"/>
                  </a:schemeClr>
                </a:solidFill>
                <a:latin typeface="+mj-lt"/>
                <a:ea typeface="+mj-ea"/>
                <a:cs typeface="+mj-cs"/>
              </a:defRPr>
            </a:lvl1pPr>
          </a:lstStyle>
          <a:p>
            <a:r>
              <a:rPr lang="en-US" dirty="0" smtClean="0"/>
              <a:t>Click to edit Master title style</a:t>
            </a:r>
            <a:endParaRPr lang="en-US" dirty="0"/>
          </a:p>
        </p:txBody>
      </p:sp>
    </p:spTree>
    <p:extLst>
      <p:ext uri="{BB962C8B-B14F-4D97-AF65-F5344CB8AC3E}">
        <p14:creationId xmlns:p14="http://schemas.microsoft.com/office/powerpoint/2010/main" val="4092869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B0865BA-E3C6-4A98-9ED2-61044182EFDD}" type="slidenum">
              <a:rPr lang="en-US" smtClean="0"/>
              <a:t>‹#›</a:t>
            </a:fld>
            <a:endParaRPr lang="en-US" dirty="0"/>
          </a:p>
        </p:txBody>
      </p:sp>
      <p:sp>
        <p:nvSpPr>
          <p:cNvPr id="9" name="Title 1"/>
          <p:cNvSpPr txBox="1">
            <a:spLocks/>
          </p:cNvSpPr>
          <p:nvPr userDrawn="1"/>
        </p:nvSpPr>
        <p:spPr>
          <a:xfrm>
            <a:off x="457200" y="274638"/>
            <a:ext cx="8229600" cy="14017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lang="en-US" sz="3600" b="1" kern="1200" dirty="0">
                <a:solidFill>
                  <a:schemeClr val="accent1">
                    <a:lumMod val="50000"/>
                  </a:schemeClr>
                </a:solidFill>
                <a:latin typeface="+mj-lt"/>
                <a:ea typeface="+mj-ea"/>
                <a:cs typeface="+mj-cs"/>
              </a:defRPr>
            </a:lvl1pPr>
          </a:lstStyle>
          <a:p>
            <a:r>
              <a:rPr lang="en-US" dirty="0" smtClean="0"/>
              <a:t>Click to edit Master title style</a:t>
            </a:r>
            <a:endParaRPr lang="en-US" dirty="0"/>
          </a:p>
        </p:txBody>
      </p:sp>
    </p:spTree>
    <p:extLst>
      <p:ext uri="{BB962C8B-B14F-4D97-AF65-F5344CB8AC3E}">
        <p14:creationId xmlns:p14="http://schemas.microsoft.com/office/powerpoint/2010/main" val="2303182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B0865BA-E3C6-4A98-9ED2-61044182EFDD}" type="slidenum">
              <a:rPr lang="en-US" smtClean="0"/>
              <a:t>‹#›</a:t>
            </a:fld>
            <a:endParaRPr lang="en-US" dirty="0"/>
          </a:p>
        </p:txBody>
      </p:sp>
    </p:spTree>
    <p:extLst>
      <p:ext uri="{BB962C8B-B14F-4D97-AF65-F5344CB8AC3E}">
        <p14:creationId xmlns:p14="http://schemas.microsoft.com/office/powerpoint/2010/main" val="2643187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6B0865BA-E3C6-4A98-9ED2-61044182EFDD}" type="slidenum">
              <a:rPr lang="en-US" smtClean="0"/>
              <a:t>‹#›</a:t>
            </a:fld>
            <a:endParaRPr lang="en-US" dirty="0"/>
          </a:p>
        </p:txBody>
      </p:sp>
      <p:sp>
        <p:nvSpPr>
          <p:cNvPr id="9" name="Rectangle 8"/>
          <p:cNvSpPr/>
          <p:nvPr userDrawn="1"/>
        </p:nvSpPr>
        <p:spPr>
          <a:xfrm>
            <a:off x="0" y="6172200"/>
            <a:ext cx="9144000" cy="685800"/>
          </a:xfrm>
          <a:prstGeom prst="rect">
            <a:avLst/>
          </a:prstGeom>
          <a:solidFill>
            <a:srgbClr val="75DBFF"/>
          </a:solidFill>
          <a:ln>
            <a:solidFill>
              <a:srgbClr val="75DB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2"/>
          <p:cNvPicPr>
            <a:picLocks noChangeAspect="1" noChangeArrowheads="1"/>
          </p:cNvPicPr>
          <p:nvPr userDrawn="1"/>
        </p:nvPicPr>
        <p:blipFill>
          <a:blip r:embed="rId2" cstate="print"/>
          <a:srcRect l="8164" t="19540" r="59463" b="40230"/>
          <a:stretch>
            <a:fillRect/>
          </a:stretch>
        </p:blipFill>
        <p:spPr bwMode="auto">
          <a:xfrm>
            <a:off x="76200" y="6248400"/>
            <a:ext cx="609600" cy="562708"/>
          </a:xfrm>
          <a:prstGeom prst="rect">
            <a:avLst/>
          </a:prstGeom>
          <a:noFill/>
          <a:ln w="9525">
            <a:noFill/>
            <a:miter lim="800000"/>
            <a:headEnd/>
            <a:tailEnd/>
          </a:ln>
        </p:spPr>
      </p:pic>
    </p:spTree>
    <p:extLst>
      <p:ext uri="{BB962C8B-B14F-4D97-AF65-F5344CB8AC3E}">
        <p14:creationId xmlns:p14="http://schemas.microsoft.com/office/powerpoint/2010/main" val="445796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6B0865BA-E3C6-4A98-9ED2-61044182EFDD}" type="slidenum">
              <a:rPr lang="en-US" smtClean="0"/>
              <a:t>‹#›</a:t>
            </a:fld>
            <a:endParaRPr lang="en-US" dirty="0"/>
          </a:p>
        </p:txBody>
      </p:sp>
    </p:spTree>
    <p:extLst>
      <p:ext uri="{BB962C8B-B14F-4D97-AF65-F5344CB8AC3E}">
        <p14:creationId xmlns:p14="http://schemas.microsoft.com/office/powerpoint/2010/main" val="1137136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6B0865BA-E3C6-4A98-9ED2-61044182EFDD}" type="slidenum">
              <a:rPr lang="en-US" smtClean="0"/>
              <a:t>‹#›</a:t>
            </a:fld>
            <a:endParaRPr lang="en-US" dirty="0"/>
          </a:p>
        </p:txBody>
      </p:sp>
      <p:sp>
        <p:nvSpPr>
          <p:cNvPr id="10" name="Title 1"/>
          <p:cNvSpPr txBox="1">
            <a:spLocks/>
          </p:cNvSpPr>
          <p:nvPr userDrawn="1"/>
        </p:nvSpPr>
        <p:spPr>
          <a:xfrm>
            <a:off x="457200" y="274638"/>
            <a:ext cx="8229600" cy="14017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lang="en-US" sz="3600" b="1" kern="1200" dirty="0">
                <a:solidFill>
                  <a:schemeClr val="accent1">
                    <a:lumMod val="50000"/>
                  </a:schemeClr>
                </a:solidFill>
                <a:latin typeface="+mj-lt"/>
                <a:ea typeface="+mj-ea"/>
                <a:cs typeface="+mj-cs"/>
              </a:defRPr>
            </a:lvl1pPr>
          </a:lstStyle>
          <a:p>
            <a:r>
              <a:rPr lang="en-US" dirty="0" smtClean="0"/>
              <a:t>Click to edit Master title style</a:t>
            </a:r>
            <a:endParaRPr lang="en-US" dirty="0"/>
          </a:p>
        </p:txBody>
      </p:sp>
    </p:spTree>
    <p:extLst>
      <p:ext uri="{BB962C8B-B14F-4D97-AF65-F5344CB8AC3E}">
        <p14:creationId xmlns:p14="http://schemas.microsoft.com/office/powerpoint/2010/main" val="2007857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6172200"/>
            <a:ext cx="9144000" cy="685800"/>
          </a:xfrm>
          <a:prstGeom prst="rect">
            <a:avLst/>
          </a:prstGeom>
          <a:solidFill>
            <a:srgbClr val="75DBFF"/>
          </a:solidFill>
          <a:ln>
            <a:solidFill>
              <a:srgbClr val="75DB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0865BA-E3C6-4A98-9ED2-61044182EFDD}" type="slidenum">
              <a:rPr lang="en-US" smtClean="0"/>
              <a:t>‹#›</a:t>
            </a:fld>
            <a:endParaRPr lang="en-US" dirty="0"/>
          </a:p>
        </p:txBody>
      </p:sp>
      <p:sp>
        <p:nvSpPr>
          <p:cNvPr id="7" name="Rectangle 6"/>
          <p:cNvSpPr/>
          <p:nvPr userDrawn="1"/>
        </p:nvSpPr>
        <p:spPr>
          <a:xfrm>
            <a:off x="0" y="0"/>
            <a:ext cx="9144000" cy="228600"/>
          </a:xfrm>
          <a:prstGeom prst="rect">
            <a:avLst/>
          </a:prstGeom>
          <a:solidFill>
            <a:srgbClr val="75DBFF"/>
          </a:solidFill>
          <a:ln>
            <a:solidFill>
              <a:srgbClr val="75DB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2"/>
          <p:cNvPicPr>
            <a:picLocks noChangeAspect="1" noChangeArrowheads="1"/>
          </p:cNvPicPr>
          <p:nvPr userDrawn="1"/>
        </p:nvPicPr>
        <p:blipFill>
          <a:blip r:embed="rId13" cstate="print"/>
          <a:srcRect l="8164" t="19540" r="59463" b="40230"/>
          <a:stretch>
            <a:fillRect/>
          </a:stretch>
        </p:blipFill>
        <p:spPr bwMode="auto">
          <a:xfrm>
            <a:off x="76200" y="6248400"/>
            <a:ext cx="609600" cy="562708"/>
          </a:xfrm>
          <a:prstGeom prst="rect">
            <a:avLst/>
          </a:prstGeom>
          <a:noFill/>
          <a:ln w="9525">
            <a:noFill/>
            <a:miter lim="800000"/>
            <a:headEnd/>
            <a:tailEnd/>
          </a:ln>
        </p:spPr>
      </p:pic>
    </p:spTree>
    <p:extLst>
      <p:ext uri="{BB962C8B-B14F-4D97-AF65-F5344CB8AC3E}">
        <p14:creationId xmlns:p14="http://schemas.microsoft.com/office/powerpoint/2010/main" val="18117296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baseline="0">
          <a:solidFill>
            <a:schemeClr val="accent1">
              <a:lumMod val="50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a:t>COHBE Qualified Plan Certification</a:t>
            </a:r>
          </a:p>
        </p:txBody>
      </p:sp>
      <p:sp>
        <p:nvSpPr>
          <p:cNvPr id="2" name="Slide Number Placeholder 1"/>
          <p:cNvSpPr>
            <a:spLocks noGrp="1"/>
          </p:cNvSpPr>
          <p:nvPr>
            <p:ph type="sldNum" sz="quarter" idx="12"/>
          </p:nvPr>
        </p:nvSpPr>
        <p:spPr/>
        <p:txBody>
          <a:bodyPr/>
          <a:lstStyle/>
          <a:p>
            <a:fld id="{6B0865BA-E3C6-4A98-9ED2-61044182EFDD}" type="slidenum">
              <a:rPr lang="en-US" smtClean="0"/>
              <a:t>1</a:t>
            </a:fld>
            <a:endParaRPr lang="en-US" dirty="0"/>
          </a:p>
        </p:txBody>
      </p:sp>
    </p:spTree>
    <p:extLst>
      <p:ext uri="{BB962C8B-B14F-4D97-AF65-F5344CB8AC3E}">
        <p14:creationId xmlns:p14="http://schemas.microsoft.com/office/powerpoint/2010/main" val="788027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Recertification</a:t>
            </a:r>
            <a:endParaRPr lang="en-US" dirty="0"/>
          </a:p>
        </p:txBody>
      </p:sp>
      <p:sp>
        <p:nvSpPr>
          <p:cNvPr id="3" name="Content Placeholder 2"/>
          <p:cNvSpPr>
            <a:spLocks noGrp="1"/>
          </p:cNvSpPr>
          <p:nvPr>
            <p:ph idx="1"/>
          </p:nvPr>
        </p:nvSpPr>
        <p:spPr/>
        <p:txBody>
          <a:bodyPr/>
          <a:lstStyle/>
          <a:p>
            <a:r>
              <a:rPr lang="en-US" dirty="0" smtClean="0"/>
              <a:t>The Exchange will develop an annual recertification process</a:t>
            </a:r>
          </a:p>
          <a:p>
            <a:r>
              <a:rPr lang="en-US" dirty="0" smtClean="0"/>
              <a:t>The recertification will allow the Exchange board to change the baseline certification processes in future years</a:t>
            </a:r>
            <a:endParaRPr lang="en-US" dirty="0"/>
          </a:p>
        </p:txBody>
      </p:sp>
      <p:sp>
        <p:nvSpPr>
          <p:cNvPr id="4" name="Slide Number Placeholder 3"/>
          <p:cNvSpPr>
            <a:spLocks noGrp="1"/>
          </p:cNvSpPr>
          <p:nvPr>
            <p:ph type="sldNum" sz="quarter" idx="12"/>
          </p:nvPr>
        </p:nvSpPr>
        <p:spPr/>
        <p:txBody>
          <a:bodyPr/>
          <a:lstStyle/>
          <a:p>
            <a:fld id="{6B0865BA-E3C6-4A98-9ED2-61044182EFDD}" type="slidenum">
              <a:rPr lang="en-US" smtClean="0"/>
              <a:t>10</a:t>
            </a:fld>
            <a:endParaRPr lang="en-US" dirty="0"/>
          </a:p>
        </p:txBody>
      </p:sp>
    </p:spTree>
    <p:extLst>
      <p:ext uri="{BB962C8B-B14F-4D97-AF65-F5344CB8AC3E}">
        <p14:creationId xmlns:p14="http://schemas.microsoft.com/office/powerpoint/2010/main" val="1790248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SB-200 Requirements</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CRS </a:t>
            </a:r>
            <a:r>
              <a:rPr lang="en-US" dirty="0"/>
              <a:t>10-22-104</a:t>
            </a:r>
            <a:r>
              <a:rPr lang="en-US" b="1" dirty="0"/>
              <a:t> </a:t>
            </a:r>
            <a:r>
              <a:rPr lang="en-US" dirty="0" smtClean="0"/>
              <a:t>The </a:t>
            </a:r>
            <a:r>
              <a:rPr lang="en-US" dirty="0"/>
              <a:t>exchange shall not duplicate or replace the duties of the commissioner established in section 10-1-108, including rate approval, except as directed by the federal act</a:t>
            </a:r>
            <a:r>
              <a:rPr lang="en-US" dirty="0" smtClean="0"/>
              <a:t>. </a:t>
            </a:r>
            <a:r>
              <a:rPr lang="en-US" dirty="0"/>
              <a:t>The exchange shall foster a competitive marketplace for insurance and shall not solicit bids or engage in the active purchasing of insurance.</a:t>
            </a:r>
          </a:p>
          <a:p>
            <a:pPr lvl="0"/>
            <a:r>
              <a:rPr lang="en-US" dirty="0" smtClean="0"/>
              <a:t>CRS </a:t>
            </a:r>
            <a:r>
              <a:rPr lang="en-US" dirty="0"/>
              <a:t>10-22-106(1)</a:t>
            </a:r>
          </a:p>
          <a:p>
            <a:pPr lvl="1"/>
            <a:r>
              <a:rPr lang="en-US" dirty="0" smtClean="0"/>
              <a:t>(</a:t>
            </a:r>
            <a:r>
              <a:rPr lang="en-US" dirty="0" err="1"/>
              <a:t>i</a:t>
            </a:r>
            <a:r>
              <a:rPr lang="en-US" dirty="0"/>
              <a:t>) </a:t>
            </a:r>
            <a:r>
              <a:rPr lang="en-US" dirty="0" smtClean="0"/>
              <a:t>Consider </a:t>
            </a:r>
            <a:r>
              <a:rPr lang="en-US" dirty="0"/>
              <a:t>the unique needs of rural C</a:t>
            </a:r>
            <a:r>
              <a:rPr lang="en-US" dirty="0" smtClean="0"/>
              <a:t>oloradans </a:t>
            </a:r>
            <a:r>
              <a:rPr lang="en-US" dirty="0"/>
              <a:t>as they pertain to access, affordability, and choice in purchasing health insurance;</a:t>
            </a:r>
          </a:p>
          <a:p>
            <a:pPr lvl="1"/>
            <a:r>
              <a:rPr lang="en-US" dirty="0"/>
              <a:t>(j) </a:t>
            </a:r>
            <a:r>
              <a:rPr lang="en-US" dirty="0" smtClean="0"/>
              <a:t>Consider </a:t>
            </a:r>
            <a:r>
              <a:rPr lang="en-US" dirty="0"/>
              <a:t>the affordability and cost in the context of quality care and increased access to purchasing health insurance; and</a:t>
            </a:r>
          </a:p>
          <a:p>
            <a:pPr lvl="1"/>
            <a:r>
              <a:rPr lang="en-US" dirty="0"/>
              <a:t>(k) </a:t>
            </a:r>
            <a:r>
              <a:rPr lang="en-US" dirty="0" smtClean="0"/>
              <a:t>Investigate </a:t>
            </a:r>
            <a:r>
              <a:rPr lang="en-US" dirty="0"/>
              <a:t>requirements, develop options, and determine waivers, if appropriate, to ensure that the best interests of C</a:t>
            </a:r>
            <a:r>
              <a:rPr lang="en-US" dirty="0" smtClean="0"/>
              <a:t>oloradans </a:t>
            </a:r>
            <a:r>
              <a:rPr lang="en-US" dirty="0"/>
              <a:t>are protected.</a:t>
            </a:r>
          </a:p>
        </p:txBody>
      </p:sp>
      <p:sp>
        <p:nvSpPr>
          <p:cNvPr id="4" name="Slide Number Placeholder 3"/>
          <p:cNvSpPr>
            <a:spLocks noGrp="1"/>
          </p:cNvSpPr>
          <p:nvPr>
            <p:ph type="sldNum" sz="quarter" idx="12"/>
          </p:nvPr>
        </p:nvSpPr>
        <p:spPr/>
        <p:txBody>
          <a:bodyPr/>
          <a:lstStyle/>
          <a:p>
            <a:fld id="{6B0865BA-E3C6-4A98-9ED2-61044182EFDD}" type="slidenum">
              <a:rPr lang="en-US" smtClean="0"/>
              <a:t>2</a:t>
            </a:fld>
            <a:endParaRPr lang="en-US" dirty="0"/>
          </a:p>
        </p:txBody>
      </p:sp>
    </p:spTree>
    <p:extLst>
      <p:ext uri="{BB962C8B-B14F-4D97-AF65-F5344CB8AC3E}">
        <p14:creationId xmlns:p14="http://schemas.microsoft.com/office/powerpoint/2010/main" val="2656869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Marketplace Rules</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957512" y="1883569"/>
            <a:ext cx="3228975" cy="4114800"/>
          </a:xfrm>
        </p:spPr>
      </p:pic>
      <p:sp>
        <p:nvSpPr>
          <p:cNvPr id="4" name="Slide Number Placeholder 3"/>
          <p:cNvSpPr>
            <a:spLocks noGrp="1"/>
          </p:cNvSpPr>
          <p:nvPr>
            <p:ph type="sldNum" sz="quarter" idx="12"/>
          </p:nvPr>
        </p:nvSpPr>
        <p:spPr/>
        <p:txBody>
          <a:bodyPr/>
          <a:lstStyle/>
          <a:p>
            <a:fld id="{6B0865BA-E3C6-4A98-9ED2-61044182EFDD}" type="slidenum">
              <a:rPr lang="en-US" smtClean="0"/>
              <a:t>3</a:t>
            </a:fld>
            <a:endParaRPr lang="en-US" dirty="0"/>
          </a:p>
        </p:txBody>
      </p:sp>
    </p:spTree>
    <p:extLst>
      <p:ext uri="{BB962C8B-B14F-4D97-AF65-F5344CB8AC3E}">
        <p14:creationId xmlns:p14="http://schemas.microsoft.com/office/powerpoint/2010/main" val="4038891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Management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Certification, recertification, decertification</a:t>
            </a:r>
          </a:p>
          <a:p>
            <a:pPr lvl="1"/>
            <a:r>
              <a:rPr lang="en-US" dirty="0" smtClean="0"/>
              <a:t>Regulatory requirements</a:t>
            </a:r>
          </a:p>
          <a:p>
            <a:pPr lvl="1"/>
            <a:r>
              <a:rPr lang="en-US" dirty="0" smtClean="0"/>
              <a:t>Accreditation standards</a:t>
            </a:r>
          </a:p>
          <a:p>
            <a:r>
              <a:rPr lang="en-US" dirty="0" smtClean="0"/>
              <a:t>Business Relationship</a:t>
            </a:r>
          </a:p>
          <a:p>
            <a:pPr lvl="1"/>
            <a:r>
              <a:rPr lang="en-US" dirty="0" smtClean="0"/>
              <a:t>Data exchange standards</a:t>
            </a:r>
          </a:p>
          <a:p>
            <a:pPr lvl="1"/>
            <a:r>
              <a:rPr lang="en-US" dirty="0" smtClean="0"/>
              <a:t>Customer service standards</a:t>
            </a:r>
          </a:p>
          <a:p>
            <a:r>
              <a:rPr lang="en-US" dirty="0" smtClean="0"/>
              <a:t>Exchange will </a:t>
            </a:r>
            <a:r>
              <a:rPr lang="en-US" smtClean="0"/>
              <a:t>develop </a:t>
            </a:r>
            <a:r>
              <a:rPr lang="en-US" smtClean="0"/>
              <a:t>objective</a:t>
            </a:r>
            <a:r>
              <a:rPr lang="en-US" smtClean="0"/>
              <a:t> </a:t>
            </a:r>
            <a:r>
              <a:rPr lang="en-US" dirty="0" smtClean="0"/>
              <a:t>plan management standards and communicate those standards to carriers before certification.  </a:t>
            </a:r>
          </a:p>
        </p:txBody>
      </p:sp>
      <p:sp>
        <p:nvSpPr>
          <p:cNvPr id="4" name="Slide Number Placeholder 3"/>
          <p:cNvSpPr>
            <a:spLocks noGrp="1"/>
          </p:cNvSpPr>
          <p:nvPr>
            <p:ph type="sldNum" sz="quarter" idx="12"/>
          </p:nvPr>
        </p:nvSpPr>
        <p:spPr/>
        <p:txBody>
          <a:bodyPr/>
          <a:lstStyle/>
          <a:p>
            <a:fld id="{6B0865BA-E3C6-4A98-9ED2-61044182EFDD}" type="slidenum">
              <a:rPr lang="en-US" smtClean="0"/>
              <a:t>4</a:t>
            </a:fld>
            <a:endParaRPr lang="en-US" dirty="0"/>
          </a:p>
        </p:txBody>
      </p:sp>
    </p:spTree>
    <p:extLst>
      <p:ext uri="{BB962C8B-B14F-4D97-AF65-F5344CB8AC3E}">
        <p14:creationId xmlns:p14="http://schemas.microsoft.com/office/powerpoint/2010/main" val="1716503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Exchange Partners</a:t>
            </a:r>
            <a:endParaRPr lang="en-US" dirty="0"/>
          </a:p>
        </p:txBody>
      </p:sp>
      <p:sp>
        <p:nvSpPr>
          <p:cNvPr id="3" name="Content Placeholder 2"/>
          <p:cNvSpPr>
            <a:spLocks noGrp="1"/>
          </p:cNvSpPr>
          <p:nvPr>
            <p:ph idx="1"/>
          </p:nvPr>
        </p:nvSpPr>
        <p:spPr/>
        <p:txBody>
          <a:bodyPr/>
          <a:lstStyle/>
          <a:p>
            <a:r>
              <a:rPr lang="en-US" dirty="0" smtClean="0"/>
              <a:t>Exchange will work with Division of Insurance, Department of Public Health and Environment, and Department of Health Care Policy and Financing to minimize QHP burdens</a:t>
            </a:r>
            <a:endParaRPr lang="en-US" dirty="0"/>
          </a:p>
        </p:txBody>
      </p:sp>
      <p:sp>
        <p:nvSpPr>
          <p:cNvPr id="4" name="Slide Number Placeholder 3"/>
          <p:cNvSpPr>
            <a:spLocks noGrp="1"/>
          </p:cNvSpPr>
          <p:nvPr>
            <p:ph type="sldNum" sz="quarter" idx="12"/>
          </p:nvPr>
        </p:nvSpPr>
        <p:spPr/>
        <p:txBody>
          <a:bodyPr/>
          <a:lstStyle/>
          <a:p>
            <a:fld id="{6B0865BA-E3C6-4A98-9ED2-61044182EFDD}" type="slidenum">
              <a:rPr lang="en-US" smtClean="0"/>
              <a:t>5</a:t>
            </a:fld>
            <a:endParaRPr lang="en-US" dirty="0"/>
          </a:p>
        </p:txBody>
      </p:sp>
    </p:spTree>
    <p:extLst>
      <p:ext uri="{BB962C8B-B14F-4D97-AF65-F5344CB8AC3E}">
        <p14:creationId xmlns:p14="http://schemas.microsoft.com/office/powerpoint/2010/main" val="32285049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Certification Requirement Activities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05044486"/>
              </p:ext>
            </p:extLst>
          </p:nvPr>
        </p:nvGraphicFramePr>
        <p:xfrm>
          <a:off x="457200" y="1755770"/>
          <a:ext cx="8229600" cy="3857984"/>
        </p:xfrm>
        <a:graphic>
          <a:graphicData uri="http://schemas.openxmlformats.org/drawingml/2006/table">
            <a:tbl>
              <a:tblPr bandRow="1">
                <a:tableStyleId>{5C22544A-7EE6-4342-B048-85BDC9FD1C3A}</a:tableStyleId>
              </a:tblPr>
              <a:tblGrid>
                <a:gridCol w="4114800"/>
                <a:gridCol w="4114800"/>
              </a:tblGrid>
              <a:tr h="482248">
                <a:tc>
                  <a:txBody>
                    <a:bodyPr/>
                    <a:lstStyle/>
                    <a:p>
                      <a:r>
                        <a:rPr lang="en-US" dirty="0" smtClean="0"/>
                        <a:t>Accreditation</a:t>
                      </a:r>
                      <a:endParaRPr lang="en-US" dirty="0"/>
                    </a:p>
                  </a:txBody>
                  <a:tcPr/>
                </a:tc>
                <a:tc>
                  <a:txBody>
                    <a:bodyPr/>
                    <a:lstStyle/>
                    <a:p>
                      <a:r>
                        <a:rPr lang="en-US" dirty="0" smtClean="0"/>
                        <a:t>Licensure Requirements</a:t>
                      </a:r>
                      <a:endParaRPr lang="en-US" dirty="0"/>
                    </a:p>
                  </a:txBody>
                  <a:tcPr/>
                </a:tc>
              </a:tr>
              <a:tr h="482248">
                <a:tc>
                  <a:txBody>
                    <a:bodyPr/>
                    <a:lstStyle/>
                    <a:p>
                      <a:r>
                        <a:rPr lang="en-US" dirty="0" smtClean="0"/>
                        <a:t>Complaint Data</a:t>
                      </a:r>
                      <a:endParaRPr lang="en-US" dirty="0"/>
                    </a:p>
                  </a:txBody>
                  <a:tcPr/>
                </a:tc>
                <a:tc>
                  <a:txBody>
                    <a:bodyPr/>
                    <a:lstStyle/>
                    <a:p>
                      <a:r>
                        <a:rPr lang="en-US" dirty="0" smtClean="0"/>
                        <a:t>Marketing</a:t>
                      </a:r>
                      <a:r>
                        <a:rPr lang="en-US" baseline="0" dirty="0" smtClean="0"/>
                        <a:t> Requirements</a:t>
                      </a:r>
                      <a:endParaRPr lang="en-US" dirty="0"/>
                    </a:p>
                  </a:txBody>
                  <a:tcPr/>
                </a:tc>
              </a:tr>
              <a:tr h="482248">
                <a:tc>
                  <a:txBody>
                    <a:bodyPr/>
                    <a:lstStyle/>
                    <a:p>
                      <a:r>
                        <a:rPr lang="en-US" dirty="0" smtClean="0"/>
                        <a:t>Claim Payment</a:t>
                      </a:r>
                      <a:r>
                        <a:rPr lang="en-US" baseline="0" dirty="0" smtClean="0"/>
                        <a:t> Disclosures</a:t>
                      </a:r>
                      <a:endParaRPr lang="en-US" dirty="0"/>
                    </a:p>
                  </a:txBody>
                  <a:tcPr/>
                </a:tc>
                <a:tc>
                  <a:txBody>
                    <a:bodyPr/>
                    <a:lstStyle/>
                    <a:p>
                      <a:r>
                        <a:rPr lang="en-US" dirty="0" smtClean="0"/>
                        <a:t>MLR requirements</a:t>
                      </a:r>
                      <a:endParaRPr lang="en-US" dirty="0"/>
                    </a:p>
                  </a:txBody>
                  <a:tcPr/>
                </a:tc>
              </a:tr>
              <a:tr h="482248">
                <a:tc>
                  <a:txBody>
                    <a:bodyPr/>
                    <a:lstStyle/>
                    <a:p>
                      <a:r>
                        <a:rPr lang="en-US" dirty="0" smtClean="0"/>
                        <a:t>Discriminatory</a:t>
                      </a:r>
                      <a:r>
                        <a:rPr lang="en-US" baseline="0" dirty="0" smtClean="0"/>
                        <a:t> Benefit Design Review</a:t>
                      </a:r>
                      <a:endParaRPr lang="en-US" dirty="0"/>
                    </a:p>
                  </a:txBody>
                  <a:tcPr/>
                </a:tc>
                <a:tc>
                  <a:txBody>
                    <a:bodyPr/>
                    <a:lstStyle/>
                    <a:p>
                      <a:r>
                        <a:rPr lang="en-US" dirty="0" smtClean="0"/>
                        <a:t>Network Adequacy</a:t>
                      </a:r>
                      <a:endParaRPr lang="en-US" dirty="0"/>
                    </a:p>
                  </a:txBody>
                  <a:tcPr/>
                </a:tc>
              </a:tr>
              <a:tr h="482248">
                <a:tc>
                  <a:txBody>
                    <a:bodyPr/>
                    <a:lstStyle/>
                    <a:p>
                      <a:r>
                        <a:rPr lang="en-US" dirty="0" smtClean="0"/>
                        <a:t>Essential</a:t>
                      </a:r>
                      <a:r>
                        <a:rPr lang="en-US" baseline="0" dirty="0" smtClean="0"/>
                        <a:t> Benefit Validation</a:t>
                      </a:r>
                      <a:endParaRPr lang="en-US" dirty="0"/>
                    </a:p>
                  </a:txBody>
                  <a:tcPr/>
                </a:tc>
                <a:tc>
                  <a:txBody>
                    <a:bodyPr/>
                    <a:lstStyle/>
                    <a:p>
                      <a:r>
                        <a:rPr lang="en-US" dirty="0" smtClean="0"/>
                        <a:t>Out-of</a:t>
                      </a:r>
                      <a:r>
                        <a:rPr lang="en-US" baseline="0" dirty="0" smtClean="0"/>
                        <a:t>-Network Disclosure Requirements</a:t>
                      </a:r>
                      <a:endParaRPr lang="en-US" dirty="0"/>
                    </a:p>
                  </a:txBody>
                  <a:tcPr/>
                </a:tc>
              </a:tr>
              <a:tr h="482248">
                <a:tc>
                  <a:txBody>
                    <a:bodyPr/>
                    <a:lstStyle/>
                    <a:p>
                      <a:r>
                        <a:rPr lang="en-US" dirty="0" smtClean="0"/>
                        <a:t>Essential</a:t>
                      </a:r>
                      <a:r>
                        <a:rPr lang="en-US" baseline="0" dirty="0" smtClean="0"/>
                        <a:t> Community Health Providers</a:t>
                      </a:r>
                      <a:endParaRPr lang="en-US" dirty="0"/>
                    </a:p>
                  </a:txBody>
                  <a:tcPr/>
                </a:tc>
                <a:tc>
                  <a:txBody>
                    <a:bodyPr/>
                    <a:lstStyle/>
                    <a:p>
                      <a:r>
                        <a:rPr lang="en-US" dirty="0" smtClean="0"/>
                        <a:t>QHP Quality</a:t>
                      </a:r>
                      <a:r>
                        <a:rPr lang="en-US" baseline="0" dirty="0" smtClean="0"/>
                        <a:t> Measures</a:t>
                      </a:r>
                      <a:endParaRPr lang="en-US" dirty="0"/>
                    </a:p>
                  </a:txBody>
                  <a:tcPr/>
                </a:tc>
              </a:tr>
              <a:tr h="482248">
                <a:tc>
                  <a:txBody>
                    <a:bodyPr/>
                    <a:lstStyle/>
                    <a:p>
                      <a:r>
                        <a:rPr lang="en-US" dirty="0" smtClean="0"/>
                        <a:t>Financial Disclosures</a:t>
                      </a:r>
                      <a:endParaRPr lang="en-US" dirty="0"/>
                    </a:p>
                  </a:txBody>
                  <a:tcPr/>
                </a:tc>
                <a:tc>
                  <a:txBody>
                    <a:bodyPr/>
                    <a:lstStyle/>
                    <a:p>
                      <a:r>
                        <a:rPr lang="en-US" dirty="0" smtClean="0"/>
                        <a:t>Provider Directory</a:t>
                      </a:r>
                      <a:endParaRPr lang="en-US" dirty="0"/>
                    </a:p>
                  </a:txBody>
                  <a:tcPr/>
                </a:tc>
              </a:tr>
              <a:tr h="482248">
                <a:tc>
                  <a:txBody>
                    <a:bodyPr/>
                    <a:lstStyle/>
                    <a:p>
                      <a:r>
                        <a:rPr lang="en-US" dirty="0" smtClean="0"/>
                        <a:t>Formulary</a:t>
                      </a:r>
                      <a:r>
                        <a:rPr lang="en-US" baseline="0" dirty="0" smtClean="0"/>
                        <a:t> Requirements</a:t>
                      </a:r>
                      <a:endParaRPr lang="en-US" dirty="0"/>
                    </a:p>
                  </a:txBody>
                  <a:tcPr/>
                </a:tc>
                <a:tc>
                  <a:txBody>
                    <a:bodyPr/>
                    <a:lstStyle/>
                    <a:p>
                      <a:r>
                        <a:rPr lang="en-US" dirty="0" smtClean="0"/>
                        <a:t>Solvency Requirement</a:t>
                      </a:r>
                      <a:endParaRPr lang="en-US" dirty="0"/>
                    </a:p>
                  </a:txBody>
                  <a:tcPr/>
                </a:tc>
              </a:tr>
            </a:tbl>
          </a:graphicData>
        </a:graphic>
      </p:graphicFrame>
      <p:sp>
        <p:nvSpPr>
          <p:cNvPr id="3" name="Slide Number Placeholder 2"/>
          <p:cNvSpPr>
            <a:spLocks noGrp="1"/>
          </p:cNvSpPr>
          <p:nvPr>
            <p:ph type="sldNum" sz="quarter" idx="12"/>
          </p:nvPr>
        </p:nvSpPr>
        <p:spPr/>
        <p:txBody>
          <a:bodyPr/>
          <a:lstStyle/>
          <a:p>
            <a:fld id="{6B0865BA-E3C6-4A98-9ED2-61044182EFDD}" type="slidenum">
              <a:rPr lang="en-US" smtClean="0"/>
              <a:pPr/>
              <a:t>6</a:t>
            </a:fld>
            <a:endParaRPr lang="en-US" dirty="0"/>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1804535404"/>
              </p:ext>
            </p:extLst>
          </p:nvPr>
        </p:nvGraphicFramePr>
        <p:xfrm>
          <a:off x="457200" y="1752600"/>
          <a:ext cx="8229600" cy="4340232"/>
        </p:xfrm>
        <a:graphic>
          <a:graphicData uri="http://schemas.openxmlformats.org/drawingml/2006/table">
            <a:tbl>
              <a:tblPr bandRow="1">
                <a:tableStyleId>{5C22544A-7EE6-4342-B048-85BDC9FD1C3A}</a:tableStyleId>
              </a:tblPr>
              <a:tblGrid>
                <a:gridCol w="4114800"/>
                <a:gridCol w="4114800"/>
              </a:tblGrid>
              <a:tr h="482248">
                <a:tc>
                  <a:txBody>
                    <a:bodyPr/>
                    <a:lstStyle/>
                    <a:p>
                      <a:r>
                        <a:rPr lang="en-US" dirty="0" smtClean="0"/>
                        <a:t>Accreditation</a:t>
                      </a:r>
                      <a:endParaRPr lang="en-US" dirty="0"/>
                    </a:p>
                  </a:txBody>
                  <a:tcPr/>
                </a:tc>
                <a:tc>
                  <a:txBody>
                    <a:bodyPr/>
                    <a:lstStyle/>
                    <a:p>
                      <a:r>
                        <a:rPr lang="en-US" dirty="0" smtClean="0"/>
                        <a:t>Marketing</a:t>
                      </a:r>
                      <a:r>
                        <a:rPr lang="en-US" baseline="0" dirty="0" smtClean="0"/>
                        <a:t> Requirements</a:t>
                      </a:r>
                      <a:endParaRPr lang="en-US" dirty="0"/>
                    </a:p>
                  </a:txBody>
                  <a:tcPr/>
                </a:tc>
              </a:tr>
              <a:tr h="482248">
                <a:tc>
                  <a:txBody>
                    <a:bodyPr/>
                    <a:lstStyle/>
                    <a:p>
                      <a:r>
                        <a:rPr lang="en-US" dirty="0" smtClean="0"/>
                        <a:t>Complaint Data</a:t>
                      </a:r>
                      <a:endParaRPr lang="en-US" dirty="0"/>
                    </a:p>
                  </a:txBody>
                  <a:tcPr/>
                </a:tc>
                <a:tc>
                  <a:txBody>
                    <a:bodyPr/>
                    <a:lstStyle/>
                    <a:p>
                      <a:r>
                        <a:rPr lang="en-US" dirty="0" smtClean="0"/>
                        <a:t>MLR requirements</a:t>
                      </a:r>
                      <a:endParaRPr lang="en-US" dirty="0"/>
                    </a:p>
                  </a:txBody>
                  <a:tcPr/>
                </a:tc>
              </a:tr>
              <a:tr h="482248">
                <a:tc>
                  <a:txBody>
                    <a:bodyPr/>
                    <a:lstStyle/>
                    <a:p>
                      <a:r>
                        <a:rPr lang="en-US" dirty="0" smtClean="0"/>
                        <a:t>Claim Payment</a:t>
                      </a:r>
                      <a:r>
                        <a:rPr lang="en-US" baseline="0" dirty="0" smtClean="0"/>
                        <a:t> Disclosures</a:t>
                      </a:r>
                      <a:endParaRPr lang="en-US" dirty="0"/>
                    </a:p>
                  </a:txBody>
                  <a:tcPr/>
                </a:tc>
                <a:tc>
                  <a:txBody>
                    <a:bodyPr/>
                    <a:lstStyle/>
                    <a:p>
                      <a:r>
                        <a:rPr lang="en-US" dirty="0" smtClean="0"/>
                        <a:t>Network Adequacy</a:t>
                      </a:r>
                      <a:endParaRPr lang="en-US" dirty="0"/>
                    </a:p>
                  </a:txBody>
                  <a:tcPr/>
                </a:tc>
              </a:tr>
              <a:tr h="482248">
                <a:tc>
                  <a:txBody>
                    <a:bodyPr/>
                    <a:lstStyle/>
                    <a:p>
                      <a:r>
                        <a:rPr lang="en-US" dirty="0" smtClean="0"/>
                        <a:t>Discriminatory</a:t>
                      </a:r>
                      <a:r>
                        <a:rPr lang="en-US" baseline="0" dirty="0" smtClean="0"/>
                        <a:t> Benefit Design Review</a:t>
                      </a:r>
                      <a:endParaRPr lang="en-US" dirty="0"/>
                    </a:p>
                  </a:txBody>
                  <a:tcPr/>
                </a:tc>
                <a:tc>
                  <a:txBody>
                    <a:bodyPr/>
                    <a:lstStyle/>
                    <a:p>
                      <a:r>
                        <a:rPr lang="en-US" dirty="0" smtClean="0"/>
                        <a:t>Out-of</a:t>
                      </a:r>
                      <a:r>
                        <a:rPr lang="en-US" baseline="0" dirty="0" smtClean="0"/>
                        <a:t>-Network Disclosure Requirements</a:t>
                      </a:r>
                      <a:endParaRPr lang="en-US" dirty="0"/>
                    </a:p>
                  </a:txBody>
                  <a:tcPr/>
                </a:tc>
              </a:tr>
              <a:tr h="482248">
                <a:tc>
                  <a:txBody>
                    <a:bodyPr/>
                    <a:lstStyle/>
                    <a:p>
                      <a:r>
                        <a:rPr lang="en-US" dirty="0" smtClean="0"/>
                        <a:t>Essential</a:t>
                      </a:r>
                      <a:r>
                        <a:rPr lang="en-US" baseline="0" dirty="0" smtClean="0"/>
                        <a:t> Benefit Validation</a:t>
                      </a:r>
                      <a:endParaRPr lang="en-US" dirty="0"/>
                    </a:p>
                  </a:txBody>
                  <a:tcPr/>
                </a:tc>
                <a:tc>
                  <a:txBody>
                    <a:bodyPr/>
                    <a:lstStyle/>
                    <a:p>
                      <a:r>
                        <a:rPr lang="en-US" dirty="0" smtClean="0"/>
                        <a:t>Plan Differentiation</a:t>
                      </a:r>
                      <a:endParaRPr lang="en-US" dirty="0"/>
                    </a:p>
                  </a:txBody>
                  <a:tcPr/>
                </a:tc>
              </a:tr>
              <a:tr h="482248">
                <a:tc>
                  <a:txBody>
                    <a:bodyPr/>
                    <a:lstStyle/>
                    <a:p>
                      <a:r>
                        <a:rPr lang="en-US" dirty="0" smtClean="0"/>
                        <a:t>Essential</a:t>
                      </a:r>
                      <a:r>
                        <a:rPr lang="en-US" baseline="0" dirty="0" smtClean="0"/>
                        <a:t> Community Health Providers</a:t>
                      </a:r>
                      <a:endParaRPr lang="en-US" dirty="0"/>
                    </a:p>
                  </a:txBody>
                  <a:tcPr/>
                </a:tc>
                <a:tc>
                  <a:txBody>
                    <a:bodyPr/>
                    <a:lstStyle/>
                    <a:p>
                      <a:r>
                        <a:rPr lang="en-US" dirty="0" smtClean="0"/>
                        <a:t>Provider Directory</a:t>
                      </a:r>
                      <a:endParaRPr lang="en-US" dirty="0"/>
                    </a:p>
                  </a:txBody>
                  <a:tcPr/>
                </a:tc>
              </a:tr>
              <a:tr h="482248">
                <a:tc>
                  <a:txBody>
                    <a:bodyPr/>
                    <a:lstStyle/>
                    <a:p>
                      <a:r>
                        <a:rPr lang="en-US" dirty="0" smtClean="0"/>
                        <a:t>Financial Disclosures</a:t>
                      </a:r>
                      <a:endParaRPr lang="en-US" dirty="0"/>
                    </a:p>
                  </a:txBody>
                  <a:tcPr/>
                </a:tc>
                <a:tc>
                  <a:txBody>
                    <a:bodyPr/>
                    <a:lstStyle/>
                    <a:p>
                      <a:r>
                        <a:rPr lang="en-US" dirty="0" smtClean="0"/>
                        <a:t>QHP Quality</a:t>
                      </a:r>
                      <a:r>
                        <a:rPr lang="en-US" baseline="0" dirty="0" smtClean="0"/>
                        <a:t> Measures</a:t>
                      </a:r>
                      <a:endParaRPr lang="en-US" dirty="0"/>
                    </a:p>
                  </a:txBody>
                  <a:tcPr/>
                </a:tc>
              </a:tr>
              <a:tr h="482248">
                <a:tc>
                  <a:txBody>
                    <a:bodyPr/>
                    <a:lstStyle/>
                    <a:p>
                      <a:r>
                        <a:rPr lang="en-US" dirty="0" smtClean="0"/>
                        <a:t>Formulary</a:t>
                      </a:r>
                      <a:r>
                        <a:rPr lang="en-US" baseline="0" dirty="0" smtClean="0"/>
                        <a:t> Requirements</a:t>
                      </a:r>
                      <a:endParaRPr lang="en-US" dirty="0"/>
                    </a:p>
                  </a:txBody>
                  <a:tcPr/>
                </a:tc>
                <a:tc>
                  <a:txBody>
                    <a:bodyPr/>
                    <a:lstStyle/>
                    <a:p>
                      <a:r>
                        <a:rPr lang="en-US" dirty="0" smtClean="0"/>
                        <a:t>Rate</a:t>
                      </a:r>
                      <a:r>
                        <a:rPr lang="en-US" baseline="0" dirty="0" smtClean="0"/>
                        <a:t> Review</a:t>
                      </a:r>
                      <a:endParaRPr lang="en-US" dirty="0"/>
                    </a:p>
                  </a:txBody>
                  <a:tcPr/>
                </a:tc>
              </a:tr>
              <a:tr h="4822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Licensure Requirements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Solvency Requirement</a:t>
                      </a:r>
                    </a:p>
                  </a:txBody>
                  <a:tcPr/>
                </a:tc>
              </a:tr>
            </a:tbl>
          </a:graphicData>
        </a:graphic>
      </p:graphicFrame>
    </p:spTree>
    <p:extLst>
      <p:ext uri="{BB962C8B-B14F-4D97-AF65-F5344CB8AC3E}">
        <p14:creationId xmlns:p14="http://schemas.microsoft.com/office/powerpoint/2010/main" val="2351639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Federal, or UX Guidance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88843267"/>
              </p:ext>
            </p:extLst>
          </p:nvPr>
        </p:nvGraphicFramePr>
        <p:xfrm>
          <a:off x="457200" y="1755775"/>
          <a:ext cx="8229600" cy="2494280"/>
        </p:xfrm>
        <a:graphic>
          <a:graphicData uri="http://schemas.openxmlformats.org/drawingml/2006/table">
            <a:tbl>
              <a:tblPr bandRow="1">
                <a:tableStyleId>{5C22544A-7EE6-4342-B048-85BDC9FD1C3A}</a:tableStyleId>
              </a:tblPr>
              <a:tblGrid>
                <a:gridCol w="4114800"/>
                <a:gridCol w="41148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Accreditation (Fed)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MLR Requirements (Fed</a:t>
                      </a:r>
                      <a:r>
                        <a:rPr lang="en-US" baseline="0" dirty="0" smtClean="0"/>
                        <a:t>)</a:t>
                      </a:r>
                      <a:endParaRPr lang="en-US"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Complaint Data (State)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Network Adequacy (State)</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Claim Payment</a:t>
                      </a:r>
                      <a:r>
                        <a:rPr lang="en-US" baseline="0" dirty="0" smtClean="0"/>
                        <a:t> Disclosures (State)</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Out-of</a:t>
                      </a:r>
                      <a:r>
                        <a:rPr lang="en-US" baseline="0" dirty="0" smtClean="0"/>
                        <a:t>-Network Disclosure Requirements (State)</a:t>
                      </a:r>
                      <a:endParaRPr lang="en-US"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Financial Disclosures (State)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Provider Directory (UX</a:t>
                      </a:r>
                      <a:r>
                        <a:rPr lang="en-US" baseline="0" dirty="0" smtClean="0"/>
                        <a:t>)</a:t>
                      </a:r>
                      <a:endParaRPr lang="en-US"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Formulary Requirement</a:t>
                      </a:r>
                      <a:r>
                        <a:rPr lang="en-US" baseline="0" dirty="0" smtClean="0"/>
                        <a:t>s (UX)</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Rate Review</a:t>
                      </a:r>
                      <a:r>
                        <a:rPr lang="en-US" baseline="0" dirty="0" smtClean="0"/>
                        <a:t> (State)</a:t>
                      </a:r>
                      <a:endParaRPr lang="en-US"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Licensure Requirements (State)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Solvency Requirement (State</a:t>
                      </a:r>
                      <a:r>
                        <a:rPr lang="en-US" baseline="0" dirty="0" smtClean="0"/>
                        <a:t>)</a:t>
                      </a:r>
                      <a:endParaRPr lang="en-US" dirty="0" smtClean="0"/>
                    </a:p>
                  </a:txBody>
                  <a:tcPr/>
                </a:tc>
              </a:tr>
            </a:tbl>
          </a:graphicData>
        </a:graphic>
      </p:graphicFrame>
      <p:sp>
        <p:nvSpPr>
          <p:cNvPr id="3" name="Slide Number Placeholder 2"/>
          <p:cNvSpPr>
            <a:spLocks noGrp="1"/>
          </p:cNvSpPr>
          <p:nvPr>
            <p:ph type="sldNum" sz="quarter" idx="12"/>
          </p:nvPr>
        </p:nvSpPr>
        <p:spPr/>
        <p:txBody>
          <a:bodyPr/>
          <a:lstStyle/>
          <a:p>
            <a:fld id="{6B0865BA-E3C6-4A98-9ED2-61044182EFDD}" type="slidenum">
              <a:rPr lang="en-US" smtClean="0"/>
              <a:t>7</a:t>
            </a:fld>
            <a:endParaRPr lang="en-US" dirty="0"/>
          </a:p>
        </p:txBody>
      </p:sp>
    </p:spTree>
    <p:extLst>
      <p:ext uri="{BB962C8B-B14F-4D97-AF65-F5344CB8AC3E}">
        <p14:creationId xmlns:p14="http://schemas.microsoft.com/office/powerpoint/2010/main" val="3111542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Processes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93332566"/>
              </p:ext>
            </p:extLst>
          </p:nvPr>
        </p:nvGraphicFramePr>
        <p:xfrm>
          <a:off x="457200" y="1755775"/>
          <a:ext cx="8229600" cy="2225040"/>
        </p:xfrm>
        <a:graphic>
          <a:graphicData uri="http://schemas.openxmlformats.org/drawingml/2006/table">
            <a:tbl>
              <a:tblPr firstRow="1" bandRow="1">
                <a:tableStyleId>{5C22544A-7EE6-4342-B048-85BDC9FD1C3A}</a:tableStyleId>
              </a:tblPr>
              <a:tblGrid>
                <a:gridCol w="4114800"/>
                <a:gridCol w="4114800"/>
              </a:tblGrid>
              <a:tr h="370840">
                <a:tc gridSpan="2">
                  <a:txBody>
                    <a:bodyPr/>
                    <a:lstStyle/>
                    <a:p>
                      <a:pPr algn="ctr"/>
                      <a:r>
                        <a:rPr lang="en-US" dirty="0" smtClean="0"/>
                        <a:t>Some Existing</a:t>
                      </a:r>
                      <a:r>
                        <a:rPr lang="en-US" baseline="0" dirty="0" smtClean="0"/>
                        <a:t> Processes</a:t>
                      </a:r>
                      <a:endParaRPr lang="en-US" dirty="0"/>
                    </a:p>
                  </a:txBody>
                  <a:tcPr/>
                </a:tc>
                <a:tc hMerge="1">
                  <a:txBody>
                    <a:bodyPr/>
                    <a:lstStyle/>
                    <a:p>
                      <a:endParaRPr lang="en-US" dirty="0"/>
                    </a:p>
                  </a:txBody>
                  <a:tcPr/>
                </a:tc>
              </a:tr>
              <a:tr h="370840">
                <a:tc>
                  <a:txBody>
                    <a:bodyPr/>
                    <a:lstStyle/>
                    <a:p>
                      <a:r>
                        <a:rPr lang="en-US" dirty="0" smtClean="0"/>
                        <a:t>Essential</a:t>
                      </a:r>
                      <a:r>
                        <a:rPr lang="en-US" baseline="0" dirty="0" smtClean="0"/>
                        <a:t> Community Providers</a:t>
                      </a:r>
                      <a:endParaRPr lang="en-US" dirty="0"/>
                    </a:p>
                  </a:txBody>
                  <a:tcPr/>
                </a:tc>
                <a:tc>
                  <a:txBody>
                    <a:bodyPr/>
                    <a:lstStyle/>
                    <a:p>
                      <a:r>
                        <a:rPr lang="en-US" dirty="0" smtClean="0"/>
                        <a:t>QHP</a:t>
                      </a:r>
                      <a:r>
                        <a:rPr lang="en-US" baseline="0" dirty="0" smtClean="0"/>
                        <a:t> Quality Measures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Marketing Requirement</a:t>
                      </a:r>
                      <a:r>
                        <a:rPr lang="en-US" baseline="0" dirty="0" smtClean="0"/>
                        <a:t>s</a:t>
                      </a:r>
                      <a:endParaRPr lang="en-US" dirty="0" smtClean="0"/>
                    </a:p>
                  </a:txBody>
                  <a:tcPr/>
                </a:tc>
                <a:tc>
                  <a:txBody>
                    <a:bodyPr/>
                    <a:lstStyle/>
                    <a:p>
                      <a:endParaRPr lang="en-US" dirty="0"/>
                    </a:p>
                  </a:txBody>
                  <a:tcPr/>
                </a:tc>
              </a:tr>
              <a:tr h="370840">
                <a:tc gridSpan="2">
                  <a:txBody>
                    <a:bodyPr/>
                    <a:lstStyle/>
                    <a:p>
                      <a:pPr marL="0" algn="ctr" defTabSz="914400" rtl="0" eaLnBrk="1" latinLnBrk="0" hangingPunct="1"/>
                      <a:r>
                        <a:rPr lang="en-US" sz="1800" b="1" kern="1200" dirty="0" smtClean="0">
                          <a:solidFill>
                            <a:schemeClr val="lt1"/>
                          </a:solidFill>
                          <a:latin typeface="+mn-lt"/>
                          <a:ea typeface="+mn-ea"/>
                          <a:cs typeface="+mn-cs"/>
                        </a:rPr>
                        <a:t>Completely</a:t>
                      </a:r>
                      <a:r>
                        <a:rPr lang="en-US" sz="1800" b="1" kern="1200" baseline="0" dirty="0" smtClean="0">
                          <a:solidFill>
                            <a:schemeClr val="lt1"/>
                          </a:solidFill>
                          <a:latin typeface="+mn-lt"/>
                          <a:ea typeface="+mn-ea"/>
                          <a:cs typeface="+mn-cs"/>
                        </a:rPr>
                        <a:t> New Processes</a:t>
                      </a:r>
                      <a:endParaRPr lang="en-US" sz="1800" b="1" kern="1200" dirty="0">
                        <a:solidFill>
                          <a:schemeClr val="lt1"/>
                        </a:solidFill>
                        <a:latin typeface="+mn-lt"/>
                        <a:ea typeface="+mn-ea"/>
                        <a:cs typeface="+mn-cs"/>
                      </a:endParaRPr>
                    </a:p>
                  </a:txBody>
                  <a:tcPr>
                    <a:solidFill>
                      <a:schemeClr val="accent1"/>
                    </a:solidFill>
                  </a:tcPr>
                </a:tc>
                <a:tc hMerge="1">
                  <a:txBody>
                    <a:bodyPr/>
                    <a:lstStyle/>
                    <a:p>
                      <a:pPr marL="0" algn="ctr" defTabSz="914400" rtl="0" eaLnBrk="1" latinLnBrk="0" hangingPunct="1"/>
                      <a:endParaRPr lang="en-US" sz="1800" b="1" kern="1200" dirty="0">
                        <a:solidFill>
                          <a:schemeClr val="lt1"/>
                        </a:solidFill>
                        <a:latin typeface="+mn-lt"/>
                        <a:ea typeface="+mn-ea"/>
                        <a:cs typeface="+mn-cs"/>
                      </a:endParaRPr>
                    </a:p>
                  </a:txBody>
                  <a:tcPr>
                    <a:solidFill>
                      <a:schemeClr val="tx2">
                        <a:lumMod val="60000"/>
                        <a:lumOff val="40000"/>
                      </a:schemeClr>
                    </a:solidFill>
                  </a:tcPr>
                </a:tc>
              </a:tr>
              <a:tr h="370840">
                <a:tc>
                  <a:txBody>
                    <a:bodyPr/>
                    <a:lstStyle/>
                    <a:p>
                      <a:r>
                        <a:rPr lang="en-US" dirty="0" smtClean="0"/>
                        <a:t>Discriminatory Benefit</a:t>
                      </a:r>
                      <a:r>
                        <a:rPr lang="en-US" baseline="0" dirty="0" smtClean="0"/>
                        <a:t> Design</a:t>
                      </a:r>
                      <a:endParaRPr lang="en-US" dirty="0"/>
                    </a:p>
                  </a:txBody>
                  <a:tcPr/>
                </a:tc>
                <a:tc>
                  <a:txBody>
                    <a:bodyPr/>
                    <a:lstStyle/>
                    <a:p>
                      <a:r>
                        <a:rPr lang="en-US" dirty="0" smtClean="0"/>
                        <a:t>Essential</a:t>
                      </a:r>
                      <a:r>
                        <a:rPr lang="en-US" baseline="0" dirty="0" smtClean="0"/>
                        <a:t> Benefit </a:t>
                      </a:r>
                      <a:r>
                        <a:rPr lang="en-US" baseline="0" dirty="0" smtClean="0"/>
                        <a:t>Validation</a:t>
                      </a:r>
                    </a:p>
                  </a:txBody>
                  <a:tcPr/>
                </a:tc>
              </a:tr>
              <a:tr h="370840">
                <a:tc>
                  <a:txBody>
                    <a:bodyPr/>
                    <a:lstStyle/>
                    <a:p>
                      <a:r>
                        <a:rPr lang="en-US" dirty="0" smtClean="0"/>
                        <a:t>Plan</a:t>
                      </a:r>
                      <a:r>
                        <a:rPr lang="en-US" baseline="0" dirty="0" smtClean="0"/>
                        <a:t> Differentiation </a:t>
                      </a:r>
                      <a:endParaRPr lang="en-US" dirty="0"/>
                    </a:p>
                  </a:txBody>
                  <a:tcPr/>
                </a:tc>
                <a:tc>
                  <a:txBody>
                    <a:bodyPr/>
                    <a:lstStyle/>
                    <a:p>
                      <a:endParaRPr lang="en-US" baseline="0" dirty="0" smtClean="0"/>
                    </a:p>
                  </a:txBody>
                  <a:tcPr/>
                </a:tc>
              </a:tr>
            </a:tbl>
          </a:graphicData>
        </a:graphic>
      </p:graphicFrame>
      <p:sp>
        <p:nvSpPr>
          <p:cNvPr id="3" name="Slide Number Placeholder 2"/>
          <p:cNvSpPr>
            <a:spLocks noGrp="1"/>
          </p:cNvSpPr>
          <p:nvPr>
            <p:ph type="sldNum" sz="quarter" idx="12"/>
          </p:nvPr>
        </p:nvSpPr>
        <p:spPr/>
        <p:txBody>
          <a:bodyPr/>
          <a:lstStyle/>
          <a:p>
            <a:fld id="{6B0865BA-E3C6-4A98-9ED2-61044182EFDD}" type="slidenum">
              <a:rPr lang="en-US" smtClean="0"/>
              <a:t>8</a:t>
            </a:fld>
            <a:endParaRPr lang="en-US" dirty="0"/>
          </a:p>
        </p:txBody>
      </p:sp>
    </p:spTree>
    <p:extLst>
      <p:ext uri="{BB962C8B-B14F-4D97-AF65-F5344CB8AC3E}">
        <p14:creationId xmlns:p14="http://schemas.microsoft.com/office/powerpoint/2010/main" val="28445938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Decertification</a:t>
            </a:r>
            <a:endParaRPr lang="en-US" dirty="0"/>
          </a:p>
        </p:txBody>
      </p:sp>
      <p:sp>
        <p:nvSpPr>
          <p:cNvPr id="3" name="Content Placeholder 2"/>
          <p:cNvSpPr>
            <a:spLocks noGrp="1"/>
          </p:cNvSpPr>
          <p:nvPr>
            <p:ph idx="1"/>
          </p:nvPr>
        </p:nvSpPr>
        <p:spPr/>
        <p:txBody>
          <a:bodyPr>
            <a:normAutofit fontScale="92500"/>
          </a:bodyPr>
          <a:lstStyle/>
          <a:p>
            <a:r>
              <a:rPr lang="en-US" dirty="0" smtClean="0"/>
              <a:t>The Exchange will only decertify an issuer during the year if the issuer is not able to meet responsibilities (</a:t>
            </a:r>
            <a:r>
              <a:rPr lang="en-US" dirty="0" smtClean="0"/>
              <a:t>loses </a:t>
            </a:r>
            <a:r>
              <a:rPr lang="en-US" dirty="0" smtClean="0"/>
              <a:t>licensure, insolvency, or inadequate network, etc.) </a:t>
            </a:r>
          </a:p>
          <a:p>
            <a:pPr lvl="1"/>
            <a:r>
              <a:rPr lang="en-US" dirty="0" smtClean="0"/>
              <a:t>The Exchange will work to move members to a new QHP in an efficient manner</a:t>
            </a:r>
          </a:p>
          <a:p>
            <a:r>
              <a:rPr lang="en-US" dirty="0"/>
              <a:t>An issuer who fails to meet necessary </a:t>
            </a:r>
            <a:r>
              <a:rPr lang="en-US" dirty="0" smtClean="0"/>
              <a:t>business partnership levels will not be recertified but members will continue to be enrolled in the </a:t>
            </a:r>
            <a:r>
              <a:rPr lang="en-US" dirty="0" smtClean="0"/>
              <a:t>QHP</a:t>
            </a:r>
            <a:endParaRPr lang="en-US" dirty="0"/>
          </a:p>
        </p:txBody>
      </p:sp>
      <p:sp>
        <p:nvSpPr>
          <p:cNvPr id="4" name="Slide Number Placeholder 3"/>
          <p:cNvSpPr>
            <a:spLocks noGrp="1"/>
          </p:cNvSpPr>
          <p:nvPr>
            <p:ph type="sldNum" sz="quarter" idx="12"/>
          </p:nvPr>
        </p:nvSpPr>
        <p:spPr/>
        <p:txBody>
          <a:bodyPr/>
          <a:lstStyle/>
          <a:p>
            <a:fld id="{6B0865BA-E3C6-4A98-9ED2-61044182EFDD}" type="slidenum">
              <a:rPr lang="en-US" smtClean="0"/>
              <a:t>9</a:t>
            </a:fld>
            <a:endParaRPr lang="en-US" dirty="0"/>
          </a:p>
        </p:txBody>
      </p:sp>
    </p:spTree>
    <p:extLst>
      <p:ext uri="{BB962C8B-B14F-4D97-AF65-F5344CB8AC3E}">
        <p14:creationId xmlns:p14="http://schemas.microsoft.com/office/powerpoint/2010/main" val="204010533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822</TotalTime>
  <Words>566</Words>
  <Application>Microsoft Office PowerPoint</Application>
  <PresentationFormat>On-screen Show (4:3)</PresentationFormat>
  <Paragraphs>96</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1_Office Theme</vt:lpstr>
      <vt:lpstr>PowerPoint Presentation</vt:lpstr>
      <vt:lpstr>SB-200 Requirements</vt:lpstr>
      <vt:lpstr>Marketplace Rules</vt:lpstr>
      <vt:lpstr>Plan Management</vt:lpstr>
      <vt:lpstr>Exchange Partners</vt:lpstr>
      <vt:lpstr>Certification Requirement Activities</vt:lpstr>
      <vt:lpstr>State, Federal, or UX Guidance</vt:lpstr>
      <vt:lpstr>New Processes</vt:lpstr>
      <vt:lpstr>Decertification</vt:lpstr>
      <vt:lpstr>Recertification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COHBE Qualified Plan Certification</dc:title>
  <dc:creator>John Barela</dc:creator>
  <cp:lastModifiedBy>John Barela</cp:lastModifiedBy>
  <cp:revision>41</cp:revision>
  <cp:lastPrinted>2012-06-06T17:01:45Z</cp:lastPrinted>
  <dcterms:created xsi:type="dcterms:W3CDTF">2012-05-03T04:48:19Z</dcterms:created>
  <dcterms:modified xsi:type="dcterms:W3CDTF">2012-06-11T14:37:44Z</dcterms:modified>
</cp:coreProperties>
</file>