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62" r:id="rId3"/>
    <p:sldId id="258" r:id="rId4"/>
    <p:sldId id="261" r:id="rId5"/>
    <p:sldId id="259" r:id="rId6"/>
    <p:sldId id="266" r:id="rId7"/>
    <p:sldId id="263" r:id="rId8"/>
    <p:sldId id="264" r:id="rId9"/>
    <p:sldId id="267" r:id="rId10"/>
    <p:sldId id="265" r:id="rId11"/>
    <p:sldId id="268"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0D63E1-8DB6-4BB3-9F78-872A93C1C8F6}" type="datetimeFigureOut">
              <a:rPr lang="en-US" smtClean="0"/>
              <a:pPr/>
              <a:t>6/22/2012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0CB8293-1C61-4E81-A037-E31A278E4A6A}" type="slidenum">
              <a:rPr lang="en-US" smtClean="0"/>
              <a:pPr/>
              <a:t>‹#›</a:t>
            </a:fld>
            <a:endParaRPr lang="en-US"/>
          </a:p>
        </p:txBody>
      </p:sp>
    </p:spTree>
    <p:extLst>
      <p:ext uri="{BB962C8B-B14F-4D97-AF65-F5344CB8AC3E}">
        <p14:creationId xmlns="" xmlns:p14="http://schemas.microsoft.com/office/powerpoint/2010/main" val="18857232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Even when states elect to administer risk adjustment and use a state alternative approach, they WILL HAVE TO USE the federal risk adjustment methodology – can</a:t>
            </a:r>
            <a:r>
              <a:rPr lang="en-US" baseline="0" dirty="0" smtClean="0"/>
              <a:t> decide to use a centralized or distributed method of collecting information, etc.</a:t>
            </a:r>
            <a:endParaRPr lang="en-US" dirty="0" smtClean="0"/>
          </a:p>
          <a:p>
            <a:endParaRPr lang="en-US" dirty="0"/>
          </a:p>
        </p:txBody>
      </p:sp>
      <p:sp>
        <p:nvSpPr>
          <p:cNvPr id="4" name="Slide Number Placeholder 3"/>
          <p:cNvSpPr>
            <a:spLocks noGrp="1"/>
          </p:cNvSpPr>
          <p:nvPr>
            <p:ph type="sldNum" sz="quarter" idx="10"/>
          </p:nvPr>
        </p:nvSpPr>
        <p:spPr/>
        <p:txBody>
          <a:bodyPr/>
          <a:lstStyle/>
          <a:p>
            <a:fld id="{F0CB8293-1C61-4E81-A037-E31A278E4A6A}" type="slidenum">
              <a:rPr lang="en-US" smtClean="0"/>
              <a:pPr/>
              <a:t>5</a:t>
            </a:fld>
            <a:endParaRPr lang="en-US"/>
          </a:p>
        </p:txBody>
      </p:sp>
    </p:spTree>
    <p:extLst>
      <p:ext uri="{BB962C8B-B14F-4D97-AF65-F5344CB8AC3E}">
        <p14:creationId xmlns="" xmlns:p14="http://schemas.microsoft.com/office/powerpoint/2010/main" val="4243172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F84B7F21-B5E3-4496-84AF-5572B48647D8}" type="datetimeFigureOut">
              <a:rPr lang="en-US" smtClean="0"/>
              <a:pPr/>
              <a:t>6/22/2012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E2949E0-23C6-4393-AD93-FF45C4D0AA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B7F21-B5E3-4496-84AF-5572B48647D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B7F21-B5E3-4496-84AF-5572B48647D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84B7F21-B5E3-4496-84AF-5572B48647D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84B7F21-B5E3-4496-84AF-5572B48647D8}" type="datetimeFigureOut">
              <a:rPr lang="en-US" smtClean="0"/>
              <a:pPr/>
              <a:t>6/22/2012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2949E0-23C6-4393-AD93-FF45C4D0AA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4B7F21-B5E3-4496-84AF-5572B48647D8}"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84B7F21-B5E3-4496-84AF-5572B48647D8}" type="datetimeFigureOut">
              <a:rPr lang="en-US" smtClean="0"/>
              <a:pPr/>
              <a:t>6/22/2012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84B7F21-B5E3-4496-84AF-5572B48647D8}" type="datetimeFigureOut">
              <a:rPr lang="en-US" smtClean="0"/>
              <a:pPr/>
              <a:t>6/22/2012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4B7F21-B5E3-4496-84AF-5572B48647D8}" type="datetimeFigureOut">
              <a:rPr lang="en-US" smtClean="0"/>
              <a:pPr/>
              <a:t>6/22/2012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84B7F21-B5E3-4496-84AF-5572B48647D8}"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2949E0-23C6-4393-AD93-FF45C4D0AA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84B7F21-B5E3-4496-84AF-5572B48647D8}" type="datetimeFigureOut">
              <a:rPr lang="en-US" smtClean="0"/>
              <a:pPr/>
              <a:t>6/22/2012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E2949E0-23C6-4393-AD93-FF45C4D0AA6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F84B7F21-B5E3-4496-84AF-5572B48647D8}" type="datetimeFigureOut">
              <a:rPr lang="en-US" smtClean="0"/>
              <a:pPr/>
              <a:t>6/22/2012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2949E0-23C6-4393-AD93-FF45C4D0AA6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Risk Adjustment</a:t>
            </a:r>
            <a:endParaRPr lang="en-US" dirty="0"/>
          </a:p>
        </p:txBody>
      </p:sp>
      <p:sp>
        <p:nvSpPr>
          <p:cNvPr id="3" name="Subtitle 2"/>
          <p:cNvSpPr>
            <a:spLocks noGrp="1"/>
          </p:cNvSpPr>
          <p:nvPr>
            <p:ph type="subTitle" idx="1"/>
          </p:nvPr>
        </p:nvSpPr>
        <p:spPr/>
        <p:txBody>
          <a:bodyPr/>
          <a:lstStyle/>
          <a:p>
            <a:r>
              <a:rPr lang="en-US" dirty="0" smtClean="0"/>
              <a:t>Colorado Division of Insurance</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Wakely</a:t>
            </a:r>
            <a:r>
              <a:rPr lang="en-US" dirty="0" smtClean="0"/>
              <a:t> Recommendation</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800" dirty="0" smtClean="0">
                <a:ea typeface="ＭＳ Ｐゴシック"/>
                <a:cs typeface="ＭＳ Ｐゴシック"/>
              </a:rPr>
              <a:t>Federal </a:t>
            </a:r>
            <a:r>
              <a:rPr lang="en-US" sz="2800" dirty="0">
                <a:ea typeface="ＭＳ Ｐゴシック"/>
                <a:cs typeface="ＭＳ Ｐゴシック"/>
              </a:rPr>
              <a:t>administration of risk adjustment program, at least until completion of state mandated study due December 1, </a:t>
            </a:r>
            <a:r>
              <a:rPr lang="en-US" sz="2800" dirty="0" smtClean="0">
                <a:ea typeface="ＭＳ Ｐゴシック"/>
                <a:cs typeface="ＭＳ Ｐゴシック"/>
              </a:rPr>
              <a:t>2015</a:t>
            </a:r>
            <a:endParaRPr lang="en-US" dirty="0"/>
          </a:p>
        </p:txBody>
      </p:sp>
    </p:spTree>
    <p:extLst>
      <p:ext uri="{BB962C8B-B14F-4D97-AF65-F5344CB8AC3E}">
        <p14:creationId xmlns="" xmlns:p14="http://schemas.microsoft.com/office/powerpoint/2010/main" val="6899506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DOI next steps</a:t>
            </a:r>
            <a:endParaRPr lang="en-US" dirty="0"/>
          </a:p>
        </p:txBody>
      </p:sp>
      <p:sp>
        <p:nvSpPr>
          <p:cNvPr id="3" name="Content Placeholder 2"/>
          <p:cNvSpPr>
            <a:spLocks noGrp="1"/>
          </p:cNvSpPr>
          <p:nvPr>
            <p:ph idx="1"/>
          </p:nvPr>
        </p:nvSpPr>
        <p:spPr/>
        <p:txBody>
          <a:bodyPr/>
          <a:lstStyle/>
          <a:p>
            <a:r>
              <a:rPr lang="en-US" dirty="0" smtClean="0"/>
              <a:t>Currently, is analyzing </a:t>
            </a:r>
            <a:r>
              <a:rPr lang="en-US" smtClean="0"/>
              <a:t>what would be best </a:t>
            </a:r>
            <a:r>
              <a:rPr lang="en-US" dirty="0" smtClean="0"/>
              <a:t>for the State of Colorado</a:t>
            </a:r>
          </a:p>
          <a:p>
            <a:pPr lvl="1">
              <a:buNone/>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tom\AppData\Local\Microsoft\Windows\Temporary Internet Files\Content.IE5\7MJLYEII\MP900382673[1].jpg"/>
          <p:cNvPicPr>
            <a:picLocks noGrp="1" noChangeAspect="1" noChangeArrowheads="1"/>
          </p:cNvPicPr>
          <p:nvPr>
            <p:ph idx="1"/>
          </p:nvPr>
        </p:nvPicPr>
        <p:blipFill>
          <a:blip r:embed="rId2">
            <a:extLst>
              <a:ext uri="{28A0092B-C50C-407E-A947-70E740481C1C}">
                <a14:useLocalDpi xmlns="" xmlns:a14="http://schemas.microsoft.com/office/drawing/2010/main" val="0"/>
              </a:ext>
            </a:extLst>
          </a:blip>
          <a:srcRect/>
          <a:stretch>
            <a:fillRect/>
          </a:stretch>
        </p:blipFill>
        <p:spPr bwMode="auto">
          <a:xfrm>
            <a:off x="3004344" y="1935163"/>
            <a:ext cx="3135312" cy="4389437"/>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6343328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Adjustment Question</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ea typeface="ＭＳ Ｐゴシック"/>
                <a:cs typeface="ＭＳ Ｐゴシック"/>
              </a:rPr>
              <a:t>Who should administer Risk Adjustment in Colorado?</a:t>
            </a:r>
            <a:endParaRPr lang="en-US" dirty="0">
              <a:ea typeface="ＭＳ Ｐゴシック"/>
              <a:cs typeface="ＭＳ Ｐゴシック"/>
            </a:endParaRPr>
          </a:p>
          <a:p>
            <a:pPr>
              <a:buFont typeface="Arial" pitchFamily="34" charset="0"/>
              <a:buChar char="•"/>
            </a:pPr>
            <a:r>
              <a:rPr lang="en-US" dirty="0" smtClean="0">
                <a:ea typeface="ＭＳ Ｐゴシック"/>
                <a:cs typeface="ＭＳ Ｐゴシック"/>
              </a:rPr>
              <a:t>Federal Government; or</a:t>
            </a:r>
          </a:p>
          <a:p>
            <a:pPr>
              <a:buFont typeface="Arial" pitchFamily="34" charset="0"/>
              <a:buChar char="•"/>
            </a:pPr>
            <a:r>
              <a:rPr lang="en-US" dirty="0" smtClean="0">
                <a:ea typeface="ＭＳ Ｐゴシック"/>
                <a:cs typeface="ＭＳ Ｐゴシック"/>
              </a:rPr>
              <a:t>State Government:</a:t>
            </a:r>
          </a:p>
          <a:p>
            <a:pPr marL="914400" lvl="1" indent="-457200">
              <a:buFont typeface="Arial" pitchFamily="34" charset="0"/>
              <a:buChar char="•"/>
            </a:pPr>
            <a:r>
              <a:rPr lang="en-US" sz="2600" dirty="0" smtClean="0">
                <a:ea typeface="ＭＳ Ｐゴシック"/>
              </a:rPr>
              <a:t>Use Federal Model (2012 Exchange Bill says to “strongly consider”)</a:t>
            </a:r>
          </a:p>
          <a:p>
            <a:pPr marL="914400" lvl="1" indent="-457200">
              <a:buFont typeface="Arial" pitchFamily="34" charset="0"/>
              <a:buChar char="•"/>
            </a:pPr>
            <a:r>
              <a:rPr lang="en-US" sz="2600" dirty="0" smtClean="0">
                <a:ea typeface="ＭＳ Ｐゴシック"/>
              </a:rPr>
              <a:t>Develop </a:t>
            </a:r>
            <a:r>
              <a:rPr lang="en-US" sz="2600" dirty="0">
                <a:ea typeface="ＭＳ Ｐゴシック"/>
              </a:rPr>
              <a:t>state-specific model</a:t>
            </a:r>
          </a:p>
          <a:p>
            <a:pPr marL="1371600" lvl="2" indent="-457200">
              <a:buFont typeface="Arial" pitchFamily="34" charset="0"/>
              <a:buChar char="•"/>
            </a:pPr>
            <a:r>
              <a:rPr lang="en-US" sz="2600" dirty="0">
                <a:ea typeface="ＭＳ Ｐゴシック"/>
              </a:rPr>
              <a:t>State-specific model must be approved by </a:t>
            </a:r>
            <a:r>
              <a:rPr lang="en-US" sz="2600" dirty="0" smtClean="0">
                <a:ea typeface="ＭＳ Ｐゴシック"/>
              </a:rPr>
              <a:t>HHS</a:t>
            </a:r>
            <a:endParaRPr lang="en-US" sz="2600" dirty="0"/>
          </a:p>
        </p:txBody>
      </p:sp>
    </p:spTree>
    <p:extLst>
      <p:ext uri="{BB962C8B-B14F-4D97-AF65-F5344CB8AC3E}">
        <p14:creationId xmlns="" xmlns:p14="http://schemas.microsoft.com/office/powerpoint/2010/main" val="159260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Risk Adjustment </a:t>
            </a:r>
            <a:r>
              <a:rPr lang="en-US" sz="4000" b="1" i="1" dirty="0" smtClean="0"/>
              <a:t>– what is it?</a:t>
            </a:r>
            <a:endParaRPr lang="en-US" sz="4000" b="1" i="1" dirty="0"/>
          </a:p>
        </p:txBody>
      </p:sp>
      <p:sp>
        <p:nvSpPr>
          <p:cNvPr id="3" name="Content Placeholder 2"/>
          <p:cNvSpPr>
            <a:spLocks noGrp="1"/>
          </p:cNvSpPr>
          <p:nvPr>
            <p:ph idx="1"/>
          </p:nvPr>
        </p:nvSpPr>
        <p:spPr/>
        <p:txBody>
          <a:bodyPr>
            <a:normAutofit lnSpcReduction="10000"/>
          </a:bodyPr>
          <a:lstStyle/>
          <a:p>
            <a:r>
              <a:rPr lang="en-US" dirty="0" smtClean="0"/>
              <a:t>Permanent program to be implemented in 2014, designed to align premium payments to risk across all plans in the pool </a:t>
            </a:r>
          </a:p>
          <a:p>
            <a:r>
              <a:rPr lang="en-US" dirty="0" smtClean="0"/>
              <a:t>Meant to protect non-grandfathered individual and small group plans, inside and outside the Exchange against adverse selection</a:t>
            </a:r>
          </a:p>
          <a:p>
            <a:r>
              <a:rPr lang="en-US" dirty="0" smtClean="0"/>
              <a:t>Pays health insurance carriers that disproportionately attract high-risk participants (risk factors of individuals across plans)</a:t>
            </a:r>
          </a:p>
          <a:p>
            <a:pPr lvl="1"/>
            <a:r>
              <a:rPr lang="en-US" dirty="0" smtClean="0"/>
              <a:t>Transfers funds from lower risk plans to higher risk plans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Risk Adjustment </a:t>
            </a:r>
            <a:r>
              <a:rPr lang="en-US" sz="4000" b="1" i="1" dirty="0" smtClean="0"/>
              <a:t>– who operates it?</a:t>
            </a:r>
            <a:endParaRPr lang="en-US" sz="4000" b="1" i="1" dirty="0"/>
          </a:p>
        </p:txBody>
      </p:sp>
      <p:sp>
        <p:nvSpPr>
          <p:cNvPr id="3" name="Content Placeholder 2"/>
          <p:cNvSpPr>
            <a:spLocks noGrp="1"/>
          </p:cNvSpPr>
          <p:nvPr>
            <p:ph idx="1"/>
          </p:nvPr>
        </p:nvSpPr>
        <p:spPr/>
        <p:txBody>
          <a:bodyPr>
            <a:normAutofit/>
          </a:bodyPr>
          <a:lstStyle/>
          <a:p>
            <a:r>
              <a:rPr lang="en-US" dirty="0" smtClean="0"/>
              <a:t>State option to operate if the State establishes an Exchange</a:t>
            </a:r>
          </a:p>
          <a:p>
            <a:r>
              <a:rPr lang="en-US" dirty="0" smtClean="0"/>
              <a:t>HHS will operate on behalf of a non-electing State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Risk Adjustment Considerations</a:t>
            </a:r>
            <a:endParaRPr lang="en-US" sz="4000" b="1" i="1" dirty="0"/>
          </a:p>
        </p:txBody>
      </p:sp>
      <p:sp>
        <p:nvSpPr>
          <p:cNvPr id="3" name="Content Placeholder 2"/>
          <p:cNvSpPr>
            <a:spLocks noGrp="1"/>
          </p:cNvSpPr>
          <p:nvPr>
            <p:ph idx="1"/>
          </p:nvPr>
        </p:nvSpPr>
        <p:spPr/>
        <p:txBody>
          <a:bodyPr/>
          <a:lstStyle/>
          <a:p>
            <a:r>
              <a:rPr lang="en-US" dirty="0" smtClean="0"/>
              <a:t>Risk adjustment models, are complicated and very data intensive</a:t>
            </a:r>
          </a:p>
          <a:p>
            <a:r>
              <a:rPr lang="en-US" dirty="0" smtClean="0"/>
              <a:t>Final details of the federal model for risk adjustment methodology will not be released until October 2012.  </a:t>
            </a:r>
          </a:p>
          <a:p>
            <a:r>
              <a:rPr lang="en-US" dirty="0" smtClean="0"/>
              <a:t>State deadline for proposal of an alternative risk adjustment, using the risk adjustment methodology is November 2012.</a:t>
            </a:r>
          </a:p>
        </p:txBody>
      </p:sp>
    </p:spTree>
    <p:extLst>
      <p:ext uri="{BB962C8B-B14F-4D97-AF65-F5344CB8AC3E}">
        <p14:creationId xmlns="" xmlns:p14="http://schemas.microsoft.com/office/powerpoint/2010/main" val="3043783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Risk Adjustment Considerations</a:t>
            </a:r>
            <a:endParaRPr lang="en-US" dirty="0"/>
          </a:p>
        </p:txBody>
      </p:sp>
      <p:sp>
        <p:nvSpPr>
          <p:cNvPr id="3" name="Content Placeholder 2"/>
          <p:cNvSpPr>
            <a:spLocks noGrp="1"/>
          </p:cNvSpPr>
          <p:nvPr>
            <p:ph idx="1"/>
          </p:nvPr>
        </p:nvSpPr>
        <p:spPr/>
        <p:txBody>
          <a:bodyPr/>
          <a:lstStyle/>
          <a:p>
            <a:r>
              <a:rPr lang="en-US" dirty="0"/>
              <a:t>No Colorado legislation authorizing a risk adjustment mechanism in Colorado</a:t>
            </a:r>
          </a:p>
          <a:p>
            <a:r>
              <a:rPr lang="en-US" dirty="0" smtClean="0"/>
              <a:t>State can take control of risk adjustment at a future date</a:t>
            </a:r>
            <a:endParaRPr lang="en-US" dirty="0"/>
          </a:p>
          <a:p>
            <a:endParaRPr lang="en-US" dirty="0"/>
          </a:p>
        </p:txBody>
      </p:sp>
    </p:spTree>
    <p:extLst>
      <p:ext uri="{BB962C8B-B14F-4D97-AF65-F5344CB8AC3E}">
        <p14:creationId xmlns="" xmlns:p14="http://schemas.microsoft.com/office/powerpoint/2010/main" val="38737710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a:t>
            </a:r>
            <a:r>
              <a:rPr lang="en-US" dirty="0" err="1" smtClean="0"/>
              <a:t>Wakely</a:t>
            </a:r>
            <a:r>
              <a:rPr lang="en-US" dirty="0" smtClean="0"/>
              <a:t> Work</a:t>
            </a:r>
            <a:endParaRPr lang="en-US" dirty="0"/>
          </a:p>
        </p:txBody>
      </p:sp>
      <p:sp>
        <p:nvSpPr>
          <p:cNvPr id="3" name="Content Placeholder 2"/>
          <p:cNvSpPr>
            <a:spLocks noGrp="1"/>
          </p:cNvSpPr>
          <p:nvPr>
            <p:ph idx="1"/>
          </p:nvPr>
        </p:nvSpPr>
        <p:spPr/>
        <p:txBody>
          <a:bodyPr/>
          <a:lstStyle/>
          <a:p>
            <a:r>
              <a:rPr lang="en-US" dirty="0" smtClean="0"/>
              <a:t>Robert Wood Johnson foundation hired </a:t>
            </a:r>
            <a:r>
              <a:rPr lang="en-US" dirty="0" err="1" smtClean="0"/>
              <a:t>Wakely</a:t>
            </a:r>
            <a:r>
              <a:rPr lang="en-US" dirty="0" smtClean="0"/>
              <a:t> Consulting to look at various aspects of the health care reform, one being risk adjustment</a:t>
            </a:r>
          </a:p>
          <a:p>
            <a:r>
              <a:rPr lang="en-US" dirty="0" err="1" smtClean="0"/>
              <a:t>Wakely</a:t>
            </a:r>
            <a:r>
              <a:rPr lang="en-US" dirty="0" smtClean="0"/>
              <a:t> analyzed the final rules and made recommendations for policymakers and state officials on risk adjustment</a:t>
            </a:r>
          </a:p>
          <a:p>
            <a:endParaRPr lang="en-US" dirty="0"/>
          </a:p>
        </p:txBody>
      </p:sp>
    </p:spTree>
    <p:extLst>
      <p:ext uri="{BB962C8B-B14F-4D97-AF65-F5344CB8AC3E}">
        <p14:creationId xmlns="" xmlns:p14="http://schemas.microsoft.com/office/powerpoint/2010/main" val="36819188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Wakely</a:t>
            </a:r>
            <a:r>
              <a:rPr lang="en-US" dirty="0" smtClean="0"/>
              <a:t> Analysis of Risk Adjustment</a:t>
            </a:r>
            <a:endParaRPr lang="en-US" dirty="0"/>
          </a:p>
        </p:txBody>
      </p:sp>
      <p:sp>
        <p:nvSpPr>
          <p:cNvPr id="3" name="Content Placeholder 2"/>
          <p:cNvSpPr>
            <a:spLocks noGrp="1"/>
          </p:cNvSpPr>
          <p:nvPr>
            <p:ph idx="1"/>
          </p:nvPr>
        </p:nvSpPr>
        <p:spPr/>
        <p:txBody>
          <a:bodyPr>
            <a:normAutofit/>
          </a:bodyPr>
          <a:lstStyle/>
          <a:p>
            <a:endParaRPr lang="en-US" dirty="0"/>
          </a:p>
          <a:p>
            <a:r>
              <a:rPr lang="en-US" dirty="0"/>
              <a:t> A critical issue for policymakers is the aggressive timeline required for implementation of these programs; a substantial amount of analysis and interaction with key stakeholders needs to be performed in a short period of time. </a:t>
            </a:r>
            <a:endParaRPr lang="en-US" dirty="0" smtClean="0"/>
          </a:p>
          <a:p>
            <a:r>
              <a:rPr lang="en-US" dirty="0" smtClean="0"/>
              <a:t>In </a:t>
            </a:r>
            <a:r>
              <a:rPr lang="en-US" dirty="0"/>
              <a:t>addition, even with good data, states, health insurance carriers, providers and members will face uncertainty. </a:t>
            </a:r>
            <a:endParaRPr lang="en-US" dirty="0" smtClean="0"/>
          </a:p>
        </p:txBody>
      </p:sp>
    </p:spTree>
    <p:extLst>
      <p:ext uri="{BB962C8B-B14F-4D97-AF65-F5344CB8AC3E}">
        <p14:creationId xmlns="" xmlns:p14="http://schemas.microsoft.com/office/powerpoint/2010/main" val="949052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Wakely</a:t>
            </a:r>
            <a:r>
              <a:rPr lang="en-US" dirty="0" smtClean="0"/>
              <a:t> Analysis of Risk Adjustment</a:t>
            </a:r>
            <a:endParaRPr lang="en-US" dirty="0"/>
          </a:p>
        </p:txBody>
      </p:sp>
      <p:sp>
        <p:nvSpPr>
          <p:cNvPr id="3" name="Content Placeholder 2"/>
          <p:cNvSpPr>
            <a:spLocks noGrp="1"/>
          </p:cNvSpPr>
          <p:nvPr>
            <p:ph idx="1"/>
          </p:nvPr>
        </p:nvSpPr>
        <p:spPr/>
        <p:txBody>
          <a:bodyPr>
            <a:normAutofit/>
          </a:bodyPr>
          <a:lstStyle/>
          <a:p>
            <a:r>
              <a:rPr lang="en-US" dirty="0" smtClean="0"/>
              <a:t>Risk </a:t>
            </a:r>
            <a:r>
              <a:rPr lang="en-US" dirty="0"/>
              <a:t>adjustment results must be completed by June 30th in the year following the benefit year. Therefore, the federal Minimum Loss Ratio deadline will likely need to be adjusted (timing issues are acknowledged in the preamble of the final rules). </a:t>
            </a:r>
          </a:p>
          <a:p>
            <a:endParaRPr lang="en-US" dirty="0"/>
          </a:p>
        </p:txBody>
      </p:sp>
    </p:spTree>
    <p:extLst>
      <p:ext uri="{BB962C8B-B14F-4D97-AF65-F5344CB8AC3E}">
        <p14:creationId xmlns="" xmlns:p14="http://schemas.microsoft.com/office/powerpoint/2010/main" val="7266925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861</TotalTime>
  <Words>456</Words>
  <Application>Microsoft Office PowerPoint</Application>
  <PresentationFormat>On-screen Show (4:3)</PresentationFormat>
  <Paragraphs>40</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Risk Adjustment</vt:lpstr>
      <vt:lpstr>Risk Adjustment Question</vt:lpstr>
      <vt:lpstr>Risk Adjustment – what is it?</vt:lpstr>
      <vt:lpstr>Risk Adjustment – who operates it?</vt:lpstr>
      <vt:lpstr>Risk Adjustment Considerations</vt:lpstr>
      <vt:lpstr>Risk Adjustment Considerations</vt:lpstr>
      <vt:lpstr>Overview of Wakely Work</vt:lpstr>
      <vt:lpstr>Wakely Analysis of Risk Adjustment</vt:lpstr>
      <vt:lpstr>Wakely Analysis of Risk Adjustment</vt:lpstr>
      <vt:lpstr>Wakely Recommendation</vt:lpstr>
      <vt:lpstr>DOI next steps</vt:lpstr>
      <vt:lpstr>Questions</vt:lpstr>
    </vt:vector>
  </TitlesOfParts>
  <Company>DORA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Corridors &amp; Risk Adjustment</dc:title>
  <dc:creator>tmabel</dc:creator>
  <cp:lastModifiedBy>tmabel</cp:lastModifiedBy>
  <cp:revision>58</cp:revision>
  <dcterms:created xsi:type="dcterms:W3CDTF">2012-06-19T14:36:26Z</dcterms:created>
  <dcterms:modified xsi:type="dcterms:W3CDTF">2012-06-22T22:05:49Z</dcterms:modified>
</cp:coreProperties>
</file>