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handoutMasterIdLst>
    <p:handoutMasterId r:id="rId38"/>
  </p:handoutMasterIdLst>
  <p:sldIdLst>
    <p:sldId id="256" r:id="rId2"/>
    <p:sldId id="270" r:id="rId3"/>
    <p:sldId id="340" r:id="rId4"/>
    <p:sldId id="297" r:id="rId5"/>
    <p:sldId id="330" r:id="rId6"/>
    <p:sldId id="366" r:id="rId7"/>
    <p:sldId id="368" r:id="rId8"/>
    <p:sldId id="369" r:id="rId9"/>
    <p:sldId id="370" r:id="rId10"/>
    <p:sldId id="371" r:id="rId11"/>
    <p:sldId id="383" r:id="rId12"/>
    <p:sldId id="372" r:id="rId13"/>
    <p:sldId id="373" r:id="rId14"/>
    <p:sldId id="365" r:id="rId15"/>
    <p:sldId id="308" r:id="rId16"/>
    <p:sldId id="375" r:id="rId17"/>
    <p:sldId id="356" r:id="rId18"/>
    <p:sldId id="376" r:id="rId19"/>
    <p:sldId id="377" r:id="rId20"/>
    <p:sldId id="339" r:id="rId21"/>
    <p:sldId id="355" r:id="rId22"/>
    <p:sldId id="313" r:id="rId23"/>
    <p:sldId id="334" r:id="rId24"/>
    <p:sldId id="378" r:id="rId25"/>
    <p:sldId id="379" r:id="rId26"/>
    <p:sldId id="380" r:id="rId27"/>
    <p:sldId id="381" r:id="rId28"/>
    <p:sldId id="382" r:id="rId29"/>
    <p:sldId id="357" r:id="rId30"/>
    <p:sldId id="272" r:id="rId31"/>
    <p:sldId id="298" r:id="rId32"/>
    <p:sldId id="361" r:id="rId33"/>
    <p:sldId id="362" r:id="rId34"/>
    <p:sldId id="363" r:id="rId35"/>
    <p:sldId id="282"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5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30" autoAdjust="0"/>
    <p:restoredTop sz="94718" autoAdjust="0"/>
  </p:normalViewPr>
  <p:slideViewPr>
    <p:cSldViewPr>
      <p:cViewPr>
        <p:scale>
          <a:sx n="100" d="100"/>
          <a:sy n="100" d="100"/>
        </p:scale>
        <p:origin x="-70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D79CDFC-4648-4E76-8273-E0F5C7194D6E}" type="datetimeFigureOut">
              <a:rPr lang="en-US" smtClean="0"/>
              <a:pPr/>
              <a:t>12/21/2011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B426A4E-C817-4D4C-8C1D-F84DD06EE5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8274C34-152E-4486-A9AE-9260E0FBD49E}" type="datetimeFigureOut">
              <a:rPr lang="en-US" smtClean="0"/>
              <a:pPr/>
              <a:t>12/21/2011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CF44260-68B9-4BBC-A162-A0C573AB0B7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spcBef>
                <a:spcPct val="0"/>
              </a:spcBef>
            </a:pPr>
            <a:endParaRPr lang="en-US" smtClean="0">
              <a:latin typeface="Arial" charset="0"/>
              <a:cs typeface="Arial" charset="0"/>
            </a:endParaRPr>
          </a:p>
        </p:txBody>
      </p:sp>
      <p:sp>
        <p:nvSpPr>
          <p:cNvPr id="16388" name="Slide Number Placeholder 3"/>
          <p:cNvSpPr>
            <a:spLocks noGrp="1"/>
          </p:cNvSpPr>
          <p:nvPr>
            <p:ph type="sldNum" sz="quarter" idx="5"/>
          </p:nvPr>
        </p:nvSpPr>
        <p:spPr>
          <a:noFill/>
        </p:spPr>
        <p:txBody>
          <a:bodyPr/>
          <a:lstStyle/>
          <a:p>
            <a:pPr defTabSz="910008"/>
            <a:fld id="{EAEF9C3F-284F-4281-8008-633B43B456E8}" type="slidenum">
              <a:rPr lang="en-US"/>
              <a:pPr defTabSz="910008"/>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F2C03896-05BC-42B1-BE5C-9C0FE268AD00}" type="slidenum">
              <a:rPr lang="en-US"/>
              <a:pPr defTabSz="912695" fontAlgn="base">
                <a:spcBef>
                  <a:spcPct val="0"/>
                </a:spcBef>
                <a:spcAft>
                  <a:spcPct val="0"/>
                </a:spcAft>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70011976-D20C-46B0-8FC0-6BEBC2117B4F}" type="slidenum">
              <a:rPr lang="en-US"/>
              <a:pPr defTabSz="912695" fontAlgn="base">
                <a:spcBef>
                  <a:spcPct val="0"/>
                </a:spcBef>
                <a:spcAft>
                  <a:spcPct val="0"/>
                </a:spcAft>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1E6D4-8CF4-4532-A680-835D7E548BA2}"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695" fontAlgn="base">
              <a:spcBef>
                <a:spcPct val="0"/>
              </a:spcBef>
              <a:spcAft>
                <a:spcPct val="0"/>
              </a:spcAft>
              <a:defRPr/>
            </a:pPr>
            <a:fld id="{B2A4F4B5-FB54-400C-A1CE-28F1A18133CF}" type="slidenum">
              <a:rPr lang="en-US"/>
              <a:pPr defTabSz="912695" fontAlgn="base">
                <a:spcBef>
                  <a:spcPct val="0"/>
                </a:spcBef>
                <a:spcAft>
                  <a:spcPct val="0"/>
                </a:spcAft>
                <a:defRPr/>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F44260-68B9-4BBC-A162-A0C573AB0B7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A0FC919-3495-425A-A1C8-BF12ECECB1A1}" type="datetime1">
              <a:rPr lang="en-US" smtClean="0"/>
              <a:pPr/>
              <a:t>12/21/2011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7530C52-0035-4197-AEBC-44BE4B952E1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5E04D-B1D4-439F-B28A-56EC1D47D95B}" type="datetime1">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0C52-0035-4197-AEBC-44BE4B952E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15A3F-CCD8-419E-84E8-EEFA94A83CBD}" type="datetime1">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0C52-0035-4197-AEBC-44BE4B952E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CA8BEE-8D73-490E-B219-C37C98367F9A}" type="datetime1">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0C52-0035-4197-AEBC-44BE4B952E13}"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DFDD43-6431-4BE3-A077-1F7164CA1E96}" type="datetime1">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30C52-0035-4197-AEBC-44BE4B952E1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1468A3-66EB-4B14-8705-A0B6EEE4A43B}" type="datetime1">
              <a:rPr lang="en-US" smtClean="0"/>
              <a:pPr/>
              <a:t>12/21/2011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30C52-0035-4197-AEBC-44BE4B952E13}"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A7E313-39C7-4183-8767-B14FFD46785D}" type="datetime1">
              <a:rPr lang="en-US" smtClean="0"/>
              <a:pPr/>
              <a:t>12/21/2011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530C52-0035-4197-AEBC-44BE4B952E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BDCE27-52D6-4EDB-BDF9-7925508CA10E}" type="datetime1">
              <a:rPr lang="en-US" smtClean="0"/>
              <a:pPr/>
              <a:t>12/21/2011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530C52-0035-4197-AEBC-44BE4B952E13}"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A7925-FF85-4174-B988-9FEC0EF6DC2B}" type="datetime1">
              <a:rPr lang="en-US" smtClean="0"/>
              <a:pPr/>
              <a:t>12/21/2011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530C52-0035-4197-AEBC-44BE4B952E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BC0F41F-F4A2-4DF7-AFE4-E866A795DAAD}" type="datetime1">
              <a:rPr lang="en-US" smtClean="0"/>
              <a:pPr/>
              <a:t>12/21/2011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530C52-0035-4197-AEBC-44BE4B952E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C2CA83B2-D9FF-4DE3-AFF6-D0264897CDC1}" type="datetime1">
              <a:rPr lang="en-US" smtClean="0"/>
              <a:pPr/>
              <a:t>12/21/2011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7530C52-0035-4197-AEBC-44BE4B952E1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844C975B-E6AF-4540-8446-7BFFAC457F43}" type="datetime1">
              <a:rPr lang="en-US" smtClean="0"/>
              <a:pPr/>
              <a:t>12/21/2011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7530C52-0035-4197-AEBC-44BE4B952E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PowerPoint_Slide1.sld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Colorado Health Benefits Exchange</a:t>
            </a:r>
            <a:endParaRPr lang="en-US" dirty="0"/>
          </a:p>
        </p:txBody>
      </p:sp>
      <p:sp>
        <p:nvSpPr>
          <p:cNvPr id="3" name="Subtitle 2"/>
          <p:cNvSpPr>
            <a:spLocks noGrp="1"/>
          </p:cNvSpPr>
          <p:nvPr>
            <p:ph type="subTitle" idx="1"/>
          </p:nvPr>
        </p:nvSpPr>
        <p:spPr/>
        <p:txBody>
          <a:bodyPr>
            <a:normAutofit fontScale="62500" lnSpcReduction="20000"/>
          </a:bodyPr>
          <a:lstStyle/>
          <a:p>
            <a:r>
              <a:rPr lang="en-US" sz="2800" b="1" dirty="0" smtClean="0"/>
              <a:t>IT and Implementation Committee</a:t>
            </a:r>
          </a:p>
          <a:p>
            <a:r>
              <a:rPr lang="en-US" sz="2800" b="1" dirty="0" smtClean="0"/>
              <a:t> Strategic IT Decisions</a:t>
            </a:r>
          </a:p>
          <a:p>
            <a:endParaRPr lang="en-US" sz="2800" b="1" dirty="0" smtClean="0"/>
          </a:p>
          <a:p>
            <a:r>
              <a:rPr lang="en-US" sz="2800" b="1" dirty="0" smtClean="0"/>
              <a:t>December 21, 2011</a:t>
            </a:r>
          </a:p>
          <a:p>
            <a:endParaRPr lang="en-US" sz="2800" b="1" dirty="0" smtClean="0"/>
          </a:p>
        </p:txBody>
      </p:sp>
      <p:sp>
        <p:nvSpPr>
          <p:cNvPr id="4" name="Slide Number Placeholder 3"/>
          <p:cNvSpPr>
            <a:spLocks noGrp="1"/>
          </p:cNvSpPr>
          <p:nvPr>
            <p:ph type="sldNum" sz="quarter" idx="12"/>
          </p:nvPr>
        </p:nvSpPr>
        <p:spPr/>
        <p:txBody>
          <a:bodyPr/>
          <a:lstStyle/>
          <a:p>
            <a:fld id="{A7530C52-0035-4197-AEBC-44BE4B952E1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4" name="Content Placeholder 2"/>
          <p:cNvSpPr txBox="1">
            <a:spLocks/>
          </p:cNvSpPr>
          <p:nvPr/>
        </p:nvSpPr>
        <p:spPr bwMode="auto">
          <a:xfrm>
            <a:off x="609600" y="914400"/>
            <a:ext cx="7696200" cy="4419600"/>
          </a:xfrm>
          <a:prstGeom prst="rect">
            <a:avLst/>
          </a:prstGeom>
          <a:noFill/>
          <a:ln w="9525">
            <a:noFill/>
            <a:miter lim="800000"/>
            <a:headEnd/>
            <a:tailEnd/>
          </a:ln>
        </p:spPr>
        <p:txBody>
          <a:bodyPr lIns="91420" tIns="45710" rIns="91420" bIns="45710"/>
          <a:lstStyle/>
          <a:p>
            <a:pPr lvl="0"/>
            <a:r>
              <a:rPr lang="en-US" sz="2400" b="1" dirty="0" smtClean="0"/>
              <a:t>Options:</a:t>
            </a:r>
            <a:endParaRPr lang="en-US" sz="2400" dirty="0" smtClean="0"/>
          </a:p>
          <a:p>
            <a:r>
              <a:rPr lang="en-US" b="1" dirty="0" smtClean="0"/>
              <a:t> </a:t>
            </a:r>
            <a:endParaRPr lang="en-US" dirty="0" smtClean="0"/>
          </a:p>
          <a:p>
            <a:pPr marL="914400" lvl="1" indent="-457200">
              <a:buFont typeface="+mj-lt"/>
              <a:buAutoNum type="alphaLcParenR"/>
            </a:pPr>
            <a:r>
              <a:rPr lang="en-US" sz="2000" dirty="0" smtClean="0"/>
              <a:t>Adjust expectations for SHOP</a:t>
            </a:r>
          </a:p>
          <a:p>
            <a:pPr marL="914400" lvl="1" indent="-457200">
              <a:buFont typeface="+mj-lt"/>
              <a:buAutoNum type="alphaLcParenR"/>
            </a:pPr>
            <a:endParaRPr lang="en-US" sz="2000" dirty="0" smtClean="0"/>
          </a:p>
          <a:p>
            <a:pPr marL="914400" lvl="1" indent="-457200">
              <a:buFont typeface="+mj-lt"/>
              <a:buAutoNum type="alphaLcParenR"/>
            </a:pPr>
            <a:r>
              <a:rPr lang="en-US" sz="2000" dirty="0" smtClean="0"/>
              <a:t>Find a partner to develop and operate it; pay for performance</a:t>
            </a:r>
          </a:p>
          <a:p>
            <a:pPr marL="914400" lvl="1" indent="-457200">
              <a:buFont typeface="+mj-lt"/>
              <a:buAutoNum type="alphaLcParenR"/>
            </a:pPr>
            <a:endParaRPr lang="en-US" sz="2000" dirty="0" smtClean="0"/>
          </a:p>
          <a:p>
            <a:pPr marL="0" lvl="1"/>
            <a:r>
              <a:rPr lang="en-US" sz="2000" dirty="0" smtClean="0"/>
              <a:t>Would the state require SHOP participation in order to participate in individual exchange? (insurer participation issue)</a:t>
            </a:r>
          </a:p>
          <a:p>
            <a:pPr marL="342900" lvl="0" indent="-342900">
              <a:buFont typeface="Arial" pitchFamily="34" charset="0"/>
              <a:buChar char="•"/>
            </a:pPr>
            <a:endParaRPr lang="en-US" sz="2000" dirty="0" smtClean="0"/>
          </a:p>
          <a:p>
            <a:pPr marL="342900" lvl="0" indent="-342900">
              <a:buFont typeface="Arial" pitchFamily="34" charset="0"/>
              <a:buChar char="•"/>
            </a:pPr>
            <a:r>
              <a:rPr lang="en-US" sz="2000" dirty="0" smtClean="0"/>
              <a:t> </a:t>
            </a:r>
            <a:r>
              <a:rPr lang="en-US" sz="2400" b="1" dirty="0" smtClean="0"/>
              <a:t>Impact on RFP…</a:t>
            </a:r>
          </a:p>
          <a:p>
            <a:pPr marL="342900" lvl="0" indent="-342900">
              <a:buFont typeface="Arial" pitchFamily="34" charset="0"/>
              <a:buChar char="•"/>
            </a:pPr>
            <a:endParaRPr lang="en-US" sz="800" dirty="0" smtClean="0"/>
          </a:p>
          <a:p>
            <a:pPr marL="800100" lvl="1" indent="-342900">
              <a:buFont typeface="Arial" pitchFamily="34" charset="0"/>
              <a:buChar char="•"/>
            </a:pPr>
            <a:r>
              <a:rPr lang="en-US" sz="2000" dirty="0" smtClean="0"/>
              <a:t>Unbundle SHOP (application, hosting and services, i.e. development and operations) to provide flexibility for COHBE to select “best of breed” vendor to develop and operate the SHOP</a:t>
            </a:r>
          </a:p>
          <a:p>
            <a:pPr marL="800100" lvl="1" indent="-342900">
              <a:buFont typeface="Arial" pitchFamily="34" charset="0"/>
              <a:buChar char="•"/>
            </a:pPr>
            <a:r>
              <a:rPr lang="en-US" sz="2000" dirty="0" smtClean="0"/>
              <a:t>Mitigate identified risks (market, performance, schedule)</a:t>
            </a:r>
          </a:p>
          <a:p>
            <a:pPr marL="342900" lvl="0" indent="-342900">
              <a:buFont typeface="Arial" pitchFamily="34" charset="0"/>
              <a:buChar char="•"/>
            </a:pPr>
            <a:endParaRPr lang="en-US" sz="2000" dirty="0" smtClean="0"/>
          </a:p>
          <a:p>
            <a:pPr marL="342900" lvl="0" indent="-342900">
              <a:buFont typeface="Arial" pitchFamily="34" charset="0"/>
              <a:buChar char="•"/>
            </a:pPr>
            <a:endParaRPr lang="en-US" sz="2000" dirty="0" smtClean="0"/>
          </a:p>
          <a:p>
            <a:pPr marL="457200" indent="-457200">
              <a:buFont typeface="Arial" pitchFamily="34" charset="0"/>
              <a:buChar char="•"/>
              <a:defRPr/>
            </a:pPr>
            <a:endParaRPr lang="en-US" sz="2000" dirty="0" smtClean="0">
              <a:solidFill>
                <a:srgbClr val="FF0000"/>
              </a:solidFill>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6" name="Slide Number Placeholder 5"/>
          <p:cNvSpPr>
            <a:spLocks noGrp="1"/>
          </p:cNvSpPr>
          <p:nvPr>
            <p:ph type="sldNum" sz="quarter" idx="12"/>
          </p:nvPr>
        </p:nvSpPr>
        <p:spPr/>
        <p:txBody>
          <a:bodyPr/>
          <a:lstStyle/>
          <a:p>
            <a:fld id="{A7530C52-0035-4197-AEBC-44BE4B952E13}" type="slidenum">
              <a:rPr lang="en-US" smtClean="0"/>
              <a:pPr/>
              <a:t>11</a:t>
            </a:fld>
            <a:endParaRPr lang="en-US" dirty="0"/>
          </a:p>
        </p:txBody>
      </p:sp>
      <p:graphicFrame>
        <p:nvGraphicFramePr>
          <p:cNvPr id="5" name="Table 4"/>
          <p:cNvGraphicFramePr>
            <a:graphicFrameLocks noGrp="1"/>
          </p:cNvGraphicFramePr>
          <p:nvPr/>
        </p:nvGraphicFramePr>
        <p:xfrm>
          <a:off x="1600200" y="2164080"/>
          <a:ext cx="6019800" cy="3703320"/>
        </p:xfrm>
        <a:graphic>
          <a:graphicData uri="http://schemas.openxmlformats.org/drawingml/2006/table">
            <a:tbl>
              <a:tblPr/>
              <a:tblGrid>
                <a:gridCol w="2009775"/>
                <a:gridCol w="2009775"/>
                <a:gridCol w="2000250"/>
              </a:tblGrid>
              <a:tr h="0">
                <a:tc>
                  <a:txBody>
                    <a:bodyPr/>
                    <a:lstStyle/>
                    <a:p>
                      <a:pPr marL="0" marR="0" algn="ctr">
                        <a:spcBef>
                          <a:spcPts val="0"/>
                        </a:spcBef>
                        <a:spcAft>
                          <a:spcPts val="0"/>
                        </a:spcAft>
                      </a:pPr>
                      <a:endParaRPr lang="en-US" sz="1100" dirty="0">
                        <a:latin typeface="Calibri"/>
                        <a:ea typeface="Calibri"/>
                        <a:cs typeface="Times New Roman"/>
                      </a:endParaRPr>
                    </a:p>
                    <a:p>
                      <a:pPr marL="0" marR="0" algn="ctr">
                        <a:spcBef>
                          <a:spcPts val="0"/>
                        </a:spcBef>
                        <a:spcAft>
                          <a:spcPts val="0"/>
                        </a:spcAft>
                      </a:pPr>
                      <a:r>
                        <a:rPr lang="en-US" sz="1100" b="1" dirty="0">
                          <a:latin typeface="Calibri"/>
                          <a:ea typeface="Calibri"/>
                          <a:cs typeface="Times New Roman"/>
                        </a:rPr>
                        <a:t>Solution Set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endParaRPr lang="en-US" sz="1100">
                        <a:latin typeface="Calibri"/>
                        <a:ea typeface="Calibri"/>
                        <a:cs typeface="Times New Roman"/>
                      </a:endParaRPr>
                    </a:p>
                    <a:p>
                      <a:pPr marL="0" marR="0" algn="ctr">
                        <a:spcBef>
                          <a:spcPts val="0"/>
                        </a:spcBef>
                        <a:spcAft>
                          <a:spcPts val="0"/>
                        </a:spcAft>
                      </a:pPr>
                      <a:r>
                        <a:rPr lang="en-US" sz="1100" b="1">
                          <a:latin typeface="Calibri"/>
                          <a:ea typeface="Calibri"/>
                          <a:cs typeface="Times New Roman"/>
                        </a:rPr>
                        <a:t>Individual Solution Component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endParaRPr lang="en-US" sz="1100">
                        <a:latin typeface="Calibri"/>
                        <a:ea typeface="Calibri"/>
                        <a:cs typeface="Times New Roman"/>
                      </a:endParaRPr>
                    </a:p>
                    <a:p>
                      <a:pPr marL="0" marR="0" algn="ctr">
                        <a:spcBef>
                          <a:spcPts val="0"/>
                        </a:spcBef>
                        <a:spcAft>
                          <a:spcPts val="0"/>
                        </a:spcAft>
                      </a:pPr>
                      <a:r>
                        <a:rPr lang="en-US" sz="1100" b="1">
                          <a:latin typeface="Calibri"/>
                          <a:ea typeface="Calibri"/>
                          <a:cs typeface="Times New Roman"/>
                        </a:rPr>
                        <a:t>Required Bundling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29640">
                <a:tc>
                  <a:txBody>
                    <a:bodyPr/>
                    <a:lstStyle/>
                    <a:p>
                      <a:pPr marL="0" marR="0">
                        <a:spcBef>
                          <a:spcPts val="0"/>
                        </a:spcBef>
                        <a:spcAft>
                          <a:spcPts val="0"/>
                        </a:spcAft>
                      </a:pPr>
                      <a:endParaRPr lang="en-US" sz="1100" dirty="0">
                        <a:latin typeface="Calibri"/>
                        <a:ea typeface="Calibri"/>
                        <a:cs typeface="Times New Roman"/>
                      </a:endParaRPr>
                    </a:p>
                    <a:p>
                      <a:pPr marL="0" marR="0">
                        <a:spcBef>
                          <a:spcPts val="0"/>
                        </a:spcBef>
                        <a:spcAft>
                          <a:spcPts val="0"/>
                        </a:spcAft>
                      </a:pPr>
                      <a:r>
                        <a:rPr lang="en-US" sz="1100" b="1" dirty="0">
                          <a:latin typeface="Calibri"/>
                          <a:ea typeface="Calibri"/>
                          <a:cs typeface="Times New Roman"/>
                        </a:rPr>
                        <a:t>Individual Exchange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Calibri"/>
                          <a:ea typeface="Calibri"/>
                          <a:cs typeface="Times New Roman"/>
                        </a:rPr>
                        <a:t>1.A</a:t>
                      </a:r>
                      <a:r>
                        <a:rPr lang="en-US" sz="1100" dirty="0">
                          <a:latin typeface="Calibri"/>
                          <a:ea typeface="Calibri"/>
                          <a:cs typeface="Times New Roman"/>
                        </a:rPr>
                        <a:t>  Individual Exchange Application, Maintenance and Support</a:t>
                      </a:r>
                    </a:p>
                    <a:p>
                      <a:pPr marL="0" marR="0">
                        <a:spcBef>
                          <a:spcPts val="0"/>
                        </a:spcBef>
                        <a:spcAft>
                          <a:spcPts val="0"/>
                        </a:spcAft>
                      </a:pPr>
                      <a:r>
                        <a:rPr lang="en-US" sz="1400" b="1" dirty="0">
                          <a:latin typeface="Calibri"/>
                          <a:ea typeface="Calibri"/>
                          <a:cs typeface="Times New Roman"/>
                        </a:rPr>
                        <a:t>1.B</a:t>
                      </a:r>
                      <a:r>
                        <a:rPr lang="en-US" sz="1100" dirty="0">
                          <a:latin typeface="Calibri"/>
                          <a:ea typeface="Calibri"/>
                          <a:cs typeface="Times New Roman"/>
                        </a:rPr>
                        <a:t>  Individual Exchange Application Hosting and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Calibri"/>
                        <a:ea typeface="Calibri"/>
                        <a:cs typeface="Times New Roman"/>
                      </a:endParaRPr>
                    </a:p>
                    <a:p>
                      <a:pPr marL="0" marR="0">
                        <a:spcBef>
                          <a:spcPts val="0"/>
                        </a:spcBef>
                        <a:spcAft>
                          <a:spcPts val="0"/>
                        </a:spcAft>
                      </a:pPr>
                      <a:r>
                        <a:rPr lang="en-US" sz="1100" dirty="0">
                          <a:latin typeface="Calibri"/>
                          <a:ea typeface="Calibri"/>
                          <a:cs typeface="Times New Roman"/>
                        </a:rPr>
                        <a:t>1.A, 1.B and 1.C must be bid together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a:ea typeface="Calibri"/>
                          <a:cs typeface="Times New Roman"/>
                        </a:rPr>
                        <a:t>Individual Exchange Development and Services </a:t>
                      </a:r>
                      <a:endParaRPr lang="en-US" sz="1100" dirty="0" smtClean="0">
                        <a:latin typeface="Calibri"/>
                        <a:ea typeface="Calibri"/>
                        <a:cs typeface="Times New Roman"/>
                      </a:endParaRPr>
                    </a:p>
                    <a:p>
                      <a:endParaRPr lang="en-US" sz="11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Calibri"/>
                          <a:ea typeface="Calibri"/>
                          <a:cs typeface="Times New Roman"/>
                        </a:rPr>
                        <a:t>1.C  </a:t>
                      </a:r>
                      <a:r>
                        <a:rPr lang="en-US" sz="1100" dirty="0">
                          <a:latin typeface="Calibri"/>
                          <a:ea typeface="Calibri"/>
                          <a:cs typeface="Times New Roman"/>
                        </a:rPr>
                        <a:t>Individual Exchange</a:t>
                      </a:r>
                      <a:r>
                        <a:rPr lang="en-US" sz="1100" dirty="0" smtClean="0">
                          <a:latin typeface="Calibri"/>
                          <a:ea typeface="Calibri"/>
                          <a:cs typeface="Times New Roman"/>
                        </a:rPr>
                        <a:t> </a:t>
                      </a:r>
                    </a:p>
                    <a:p>
                      <a:pPr marL="0" marR="0">
                        <a:spcBef>
                          <a:spcPts val="0"/>
                        </a:spcBef>
                        <a:spcAft>
                          <a:spcPts val="0"/>
                        </a:spcAft>
                      </a:pPr>
                      <a:r>
                        <a:rPr lang="en-US" sz="1100" dirty="0" smtClean="0">
                          <a:latin typeface="Calibri"/>
                          <a:ea typeface="Calibri"/>
                          <a:cs typeface="Times New Roman"/>
                        </a:rPr>
                        <a:t>Services</a:t>
                      </a:r>
                      <a:r>
                        <a:rPr lang="en-US" sz="1100" baseline="0" dirty="0" smtClean="0">
                          <a:latin typeface="Calibri"/>
                          <a:ea typeface="Calibri"/>
                          <a:cs typeface="Times New Roman"/>
                        </a:rPr>
                        <a:t>, Training &amp; Outreach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marL="0" marR="0">
                        <a:spcBef>
                          <a:spcPts val="0"/>
                        </a:spcBef>
                        <a:spcAft>
                          <a:spcPts val="0"/>
                        </a:spcAft>
                      </a:pPr>
                      <a:endParaRPr lang="en-US" sz="1100" dirty="0">
                        <a:latin typeface="Calibri"/>
                        <a:ea typeface="Calibri"/>
                        <a:cs typeface="Times New Roman"/>
                      </a:endParaRPr>
                    </a:p>
                    <a:p>
                      <a:pPr marL="0" marR="0">
                        <a:spcBef>
                          <a:spcPts val="0"/>
                        </a:spcBef>
                        <a:spcAft>
                          <a:spcPts val="0"/>
                        </a:spcAft>
                      </a:pPr>
                      <a:r>
                        <a:rPr lang="en-US" sz="1100" b="1" dirty="0">
                          <a:latin typeface="Calibri"/>
                          <a:ea typeface="Calibri"/>
                          <a:cs typeface="Times New Roman"/>
                        </a:rPr>
                        <a:t>SHOP Exchange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Calibri"/>
                          <a:ea typeface="Calibri"/>
                          <a:cs typeface="Times New Roman"/>
                        </a:rPr>
                        <a:t>2.A</a:t>
                      </a:r>
                      <a:r>
                        <a:rPr lang="en-US" sz="1100" dirty="0">
                          <a:latin typeface="Calibri"/>
                          <a:ea typeface="Calibri"/>
                          <a:cs typeface="Times New Roman"/>
                        </a:rPr>
                        <a:t>  SHOP Exchange Application, Maintenance and Support</a:t>
                      </a:r>
                    </a:p>
                    <a:p>
                      <a:pPr marL="0" marR="0">
                        <a:spcBef>
                          <a:spcPts val="0"/>
                        </a:spcBef>
                        <a:spcAft>
                          <a:spcPts val="0"/>
                        </a:spcAft>
                      </a:pPr>
                      <a:r>
                        <a:rPr lang="en-US" sz="1400" b="1" dirty="0">
                          <a:latin typeface="Calibri"/>
                          <a:ea typeface="Calibri"/>
                          <a:cs typeface="Times New Roman"/>
                        </a:rPr>
                        <a:t>2.B</a:t>
                      </a:r>
                      <a:r>
                        <a:rPr lang="en-US" sz="1100" dirty="0">
                          <a:latin typeface="Calibri"/>
                          <a:ea typeface="Calibri"/>
                          <a:cs typeface="Times New Roman"/>
                        </a:rPr>
                        <a:t>  SHOP Exchange Application Hosting and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Calibri"/>
                        <a:ea typeface="Calibri"/>
                        <a:cs typeface="Times New Roman"/>
                      </a:endParaRPr>
                    </a:p>
                    <a:p>
                      <a:pPr marL="0" marR="0">
                        <a:spcBef>
                          <a:spcPts val="0"/>
                        </a:spcBef>
                        <a:spcAft>
                          <a:spcPts val="0"/>
                        </a:spcAft>
                      </a:pPr>
                      <a:r>
                        <a:rPr lang="en-US" sz="1100" dirty="0">
                          <a:latin typeface="Calibri"/>
                          <a:ea typeface="Calibri"/>
                          <a:cs typeface="Times New Roman"/>
                        </a:rPr>
                        <a:t>2.A and 2.B must be bid together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b="1">
                          <a:latin typeface="Calibri"/>
                          <a:ea typeface="Calibri"/>
                          <a:cs typeface="Times New Roman"/>
                        </a:rPr>
                        <a:t>SHOP Exchange Development and Services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2.C</a:t>
                      </a:r>
                      <a:r>
                        <a:rPr lang="en-US" sz="1100">
                          <a:latin typeface="Calibri"/>
                          <a:ea typeface="Calibri"/>
                          <a:cs typeface="Times New Roman"/>
                        </a:rPr>
                        <a:t>  SHOP Exchange Development, Administrative Services, Training and Outreach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Calibri"/>
                          <a:cs typeface="Times New Roman"/>
                        </a:rPr>
                        <a:t>If a bidder responds to 2A./2. B then the bidder must also respond to 2.C</a:t>
                      </a:r>
                    </a:p>
                    <a:p>
                      <a:pPr marL="0" marR="0">
                        <a:spcBef>
                          <a:spcPts val="0"/>
                        </a:spcBef>
                        <a:spcAft>
                          <a:spcPts val="0"/>
                        </a:spcAft>
                      </a:pPr>
                      <a:r>
                        <a:rPr lang="en-US" sz="1100" dirty="0">
                          <a:latin typeface="Calibri"/>
                          <a:ea typeface="Calibri"/>
                          <a:cs typeface="Times New Roman"/>
                        </a:rPr>
                        <a:t>2.C may be bid independent of all other solution components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609600" y="1066800"/>
            <a:ext cx="6248400" cy="646331"/>
          </a:xfrm>
          <a:prstGeom prst="rect">
            <a:avLst/>
          </a:prstGeom>
          <a:noFill/>
        </p:spPr>
        <p:txBody>
          <a:bodyPr wrap="square" rtlCol="0">
            <a:spAutoFit/>
          </a:bodyPr>
          <a:lstStyle/>
          <a:p>
            <a:r>
              <a:rPr lang="en-US" b="1" dirty="0" smtClean="0"/>
              <a:t>Proposed table for RFP showing bundling/unbundling of solution components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Option for Ownership of Call Center/</a:t>
            </a:r>
            <a:br>
              <a:rPr lang="en-US" sz="2400" dirty="0" smtClean="0">
                <a:cs typeface="Arial" charset="0"/>
              </a:rPr>
            </a:br>
            <a:r>
              <a:rPr lang="en-US" sz="2400" dirty="0" smtClean="0">
                <a:cs typeface="Arial" charset="0"/>
              </a:rPr>
              <a:t>Customer Support Assets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2800" i="1" dirty="0" smtClean="0"/>
              <a:t>Option for Ownership of Call Center/Customer Support Assets</a:t>
            </a:r>
            <a:endParaRPr lang="en-US" sz="2800" i="1" dirty="0"/>
          </a:p>
        </p:txBody>
      </p:sp>
      <p:sp>
        <p:nvSpPr>
          <p:cNvPr id="4" name="Content Placeholder 2"/>
          <p:cNvSpPr txBox="1">
            <a:spLocks/>
          </p:cNvSpPr>
          <p:nvPr/>
        </p:nvSpPr>
        <p:spPr bwMode="auto">
          <a:xfrm>
            <a:off x="609600" y="914400"/>
            <a:ext cx="80772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r>
              <a:rPr lang="en-US" sz="2400" dirty="0" err="1" smtClean="0">
                <a:cs typeface="Arial" charset="0"/>
              </a:rPr>
              <a:t>Eventus</a:t>
            </a:r>
            <a:r>
              <a:rPr lang="en-US" sz="2400" dirty="0" smtClean="0">
                <a:cs typeface="Arial" charset="0"/>
              </a:rPr>
              <a:t> (Craig Tobin) recommends that COHBE consider acquiring/retaining ownership of call center assets such as:  </a:t>
            </a:r>
          </a:p>
          <a:p>
            <a:pPr marL="914400" lvl="1" indent="-457200">
              <a:buFont typeface="Arial" pitchFamily="34" charset="0"/>
              <a:buChar char="•"/>
              <a:defRPr/>
            </a:pPr>
            <a:r>
              <a:rPr lang="en-US" dirty="0" smtClean="0">
                <a:cs typeface="Arial" charset="0"/>
              </a:rPr>
              <a:t>IVR</a:t>
            </a:r>
          </a:p>
          <a:p>
            <a:pPr marL="914400" lvl="1" indent="-457200">
              <a:buFont typeface="Arial" pitchFamily="34" charset="0"/>
              <a:buChar char="•"/>
              <a:defRPr/>
            </a:pPr>
            <a:r>
              <a:rPr lang="en-US" dirty="0" smtClean="0">
                <a:cs typeface="Arial" charset="0"/>
              </a:rPr>
              <a:t>Help desk software</a:t>
            </a:r>
          </a:p>
          <a:p>
            <a:pPr marL="914400" lvl="1" indent="-457200">
              <a:buFont typeface="Arial" pitchFamily="34" charset="0"/>
              <a:buChar char="•"/>
              <a:defRPr/>
            </a:pPr>
            <a:r>
              <a:rPr lang="en-US" dirty="0" smtClean="0">
                <a:cs typeface="Arial" charset="0"/>
              </a:rPr>
              <a:t>Knowledge base</a:t>
            </a:r>
          </a:p>
          <a:p>
            <a:pPr marL="914400" lvl="1" indent="-457200">
              <a:buFont typeface="Arial" pitchFamily="34" charset="0"/>
              <a:buChar char="•"/>
              <a:defRPr/>
            </a:pPr>
            <a:r>
              <a:rPr lang="en-US" dirty="0" smtClean="0">
                <a:cs typeface="Arial" charset="0"/>
              </a:rPr>
              <a:t>Training tools </a:t>
            </a:r>
          </a:p>
          <a:p>
            <a:pPr marL="914400" lvl="1" indent="-457200">
              <a:buFont typeface="Arial" pitchFamily="34" charset="0"/>
              <a:buChar char="•"/>
              <a:defRPr/>
            </a:pPr>
            <a:endParaRPr lang="en-US" sz="800" dirty="0" smtClean="0">
              <a:cs typeface="Arial" charset="0"/>
            </a:endParaRPr>
          </a:p>
          <a:p>
            <a:pPr marL="457200" indent="-457200">
              <a:buFont typeface="Arial" pitchFamily="34" charset="0"/>
              <a:buChar char="•"/>
              <a:defRPr/>
            </a:pPr>
            <a:r>
              <a:rPr lang="en-US" sz="2400" dirty="0" smtClean="0">
                <a:cs typeface="Arial" charset="0"/>
              </a:rPr>
              <a:t>Pros/cons</a:t>
            </a:r>
          </a:p>
          <a:p>
            <a:pPr marL="914400" lvl="1" indent="-457200">
              <a:defRPr/>
            </a:pPr>
            <a:r>
              <a:rPr lang="en-US" sz="1400" dirty="0" smtClean="0">
                <a:cs typeface="Arial" charset="0"/>
              </a:rPr>
              <a:t>+ Strategic assets</a:t>
            </a:r>
          </a:p>
          <a:p>
            <a:pPr marL="914400" lvl="1" indent="-457200">
              <a:defRPr/>
            </a:pPr>
            <a:r>
              <a:rPr lang="en-US" sz="1400" dirty="0" smtClean="0">
                <a:cs typeface="Arial" charset="0"/>
              </a:rPr>
              <a:t>+ COHBE will have more leverage in negotiating extensions since switching costs will be less</a:t>
            </a:r>
          </a:p>
          <a:p>
            <a:pPr marL="914400" lvl="1" indent="-457200">
              <a:defRPr/>
            </a:pPr>
            <a:r>
              <a:rPr lang="en-US" sz="1400" dirty="0" smtClean="0">
                <a:cs typeface="Arial" charset="0"/>
              </a:rPr>
              <a:t>+ Use federal funds to acquire assets to improve sustainability</a:t>
            </a:r>
          </a:p>
          <a:p>
            <a:pPr marL="914400" lvl="1" indent="-457200">
              <a:defRPr/>
            </a:pPr>
            <a:r>
              <a:rPr lang="en-US" sz="1400" dirty="0" smtClean="0">
                <a:cs typeface="Arial" charset="0"/>
              </a:rPr>
              <a:t>-  Knowledge base and training content is IP that will be “owned” by COHBE</a:t>
            </a:r>
          </a:p>
          <a:p>
            <a:pPr marL="914400" lvl="1" indent="-457200">
              <a:defRPr/>
            </a:pPr>
            <a:r>
              <a:rPr lang="en-US" sz="1400" dirty="0" smtClean="0">
                <a:cs typeface="Arial" charset="0"/>
              </a:rPr>
              <a:t>-  Unsure how much this will actually decrease operating costs</a:t>
            </a:r>
          </a:p>
          <a:p>
            <a:pPr marL="914400" lvl="1" indent="-457200">
              <a:defRPr/>
            </a:pPr>
            <a:r>
              <a:rPr lang="en-US" sz="1400" dirty="0" smtClean="0">
                <a:cs typeface="Arial" charset="0"/>
              </a:rPr>
              <a:t>-  Unsure how vendors will react, i.e. most likely have processes, SOPs, training materials, etc., used in their current call center/customer support </a:t>
            </a:r>
          </a:p>
          <a:p>
            <a:pPr marL="914400" lvl="1" indent="-457200">
              <a:defRPr/>
            </a:pPr>
            <a:r>
              <a:rPr lang="en-US" sz="1400" dirty="0" smtClean="0">
                <a:cs typeface="Arial" charset="0"/>
              </a:rPr>
              <a:t> - Call center technology changing rapid; why own rapidly depreciating assets</a:t>
            </a:r>
          </a:p>
          <a:p>
            <a:pPr marL="914400" lvl="1" indent="-457200">
              <a:defRPr/>
            </a:pPr>
            <a:r>
              <a:rPr lang="en-US" sz="1400" dirty="0" smtClean="0">
                <a:cs typeface="Arial" charset="0"/>
              </a:rPr>
              <a:t> - Ownership of assets may limit enhancements</a:t>
            </a:r>
          </a:p>
          <a:p>
            <a:pPr marL="914400" lvl="1" indent="-457200">
              <a:defRPr/>
            </a:pPr>
            <a:r>
              <a:rPr lang="en-US" sz="1400" dirty="0" smtClean="0">
                <a:cs typeface="Arial" charset="0"/>
              </a:rPr>
              <a:t> - Vendors less able to improve efficiencies</a:t>
            </a:r>
          </a:p>
          <a:p>
            <a:pPr marL="914400" lvl="1" indent="-457200">
              <a:buFont typeface="Arial" pitchFamily="34" charset="0"/>
              <a:buChar char="•"/>
              <a:defRPr/>
            </a:pPr>
            <a:endParaRPr lang="en-US" sz="1400" dirty="0" smtClean="0">
              <a:cs typeface="Arial" charset="0"/>
            </a:endParaRPr>
          </a:p>
          <a:p>
            <a:pPr marL="914400" lvl="1" indent="-457200">
              <a:buFont typeface="Arial" pitchFamily="34" charset="0"/>
              <a:buChar char="•"/>
              <a:defRPr/>
            </a:pPr>
            <a:endParaRPr lang="en-US" dirty="0" smtClean="0">
              <a:cs typeface="Arial" charset="0"/>
            </a:endParaRPr>
          </a:p>
          <a:p>
            <a:pPr marL="914400" lvl="1" indent="-457200">
              <a:buFont typeface="Arial" pitchFamily="34" charset="0"/>
              <a:buChar char="•"/>
              <a:defRPr/>
            </a:pPr>
            <a:endParaRPr lang="en-US" dirty="0" smtClean="0">
              <a:cs typeface="Arial" charset="0"/>
            </a:endParaRPr>
          </a:p>
          <a:p>
            <a:pPr marL="914400" lvl="1"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Enrollment “Interoperability”</a:t>
            </a:r>
          </a:p>
        </p:txBody>
      </p:sp>
      <p:sp>
        <p:nvSpPr>
          <p:cNvPr id="4" name="Slide Number Placeholder 3"/>
          <p:cNvSpPr>
            <a:spLocks noGrp="1"/>
          </p:cNvSpPr>
          <p:nvPr>
            <p:ph type="sldNum" sz="quarter" idx="12"/>
          </p:nvPr>
        </p:nvSpPr>
        <p:spPr/>
        <p:txBody>
          <a:bodyPr/>
          <a:lstStyle/>
          <a:p>
            <a:fld id="{A7530C52-0035-4197-AEBC-44BE4B952E13}"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276600" y="685800"/>
            <a:ext cx="5562600" cy="3657600"/>
            <a:chOff x="1752600" y="1371600"/>
            <a:chExt cx="5562600" cy="3657600"/>
          </a:xfrm>
        </p:grpSpPr>
        <p:sp>
          <p:nvSpPr>
            <p:cNvPr id="4" name="Oval 3"/>
            <p:cNvSpPr/>
            <p:nvPr/>
          </p:nvSpPr>
          <p:spPr>
            <a:xfrm>
              <a:off x="1752600" y="1371600"/>
              <a:ext cx="3810000" cy="3581400"/>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1447800"/>
              <a:ext cx="3810000" cy="3581400"/>
            </a:xfrm>
            <a:prstGeom prst="ellipse">
              <a:avLst/>
            </a:prstGeom>
            <a:solidFill>
              <a:schemeClr val="accent6">
                <a:lumMod val="40000"/>
                <a:lumOff val="60000"/>
                <a:alpha val="25882"/>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368" y="2551093"/>
              <a:ext cx="1426929" cy="1384995"/>
            </a:xfrm>
            <a:prstGeom prst="rect">
              <a:avLst/>
            </a:prstGeom>
            <a:noFill/>
          </p:spPr>
          <p:txBody>
            <a:bodyPr wrap="none" rtlCol="0">
              <a:spAutoFit/>
            </a:bodyPr>
            <a:lstStyle/>
            <a:p>
              <a:r>
                <a:rPr lang="en-US" sz="1400" dirty="0" smtClean="0"/>
                <a:t>CBMS/PEAK &amp;</a:t>
              </a:r>
            </a:p>
            <a:p>
              <a:r>
                <a:rPr lang="en-US" sz="1400" dirty="0" smtClean="0"/>
                <a:t>Medicaid/CHIP </a:t>
              </a:r>
            </a:p>
            <a:p>
              <a:r>
                <a:rPr lang="en-US" sz="1400" dirty="0" smtClean="0"/>
                <a:t>Eligibility  &amp; </a:t>
              </a:r>
            </a:p>
            <a:p>
              <a:r>
                <a:rPr lang="en-US" sz="1400" dirty="0" smtClean="0"/>
                <a:t>Enrollment</a:t>
              </a:r>
            </a:p>
            <a:p>
              <a:r>
                <a:rPr lang="en-US" sz="1400" dirty="0" smtClean="0"/>
                <a:t>Business</a:t>
              </a:r>
            </a:p>
            <a:p>
              <a:r>
                <a:rPr lang="en-US" sz="1400" dirty="0" smtClean="0"/>
                <a:t>Processes</a:t>
              </a:r>
              <a:endParaRPr lang="en-US" sz="1400" dirty="0"/>
            </a:p>
          </p:txBody>
        </p:sp>
        <p:sp>
          <p:nvSpPr>
            <p:cNvPr id="7" name="TextBox 6"/>
            <p:cNvSpPr txBox="1"/>
            <p:nvPr/>
          </p:nvSpPr>
          <p:spPr>
            <a:xfrm>
              <a:off x="5943600" y="2667000"/>
              <a:ext cx="1260281" cy="1384995"/>
            </a:xfrm>
            <a:prstGeom prst="rect">
              <a:avLst/>
            </a:prstGeom>
            <a:noFill/>
          </p:spPr>
          <p:txBody>
            <a:bodyPr wrap="none" rtlCol="0">
              <a:spAutoFit/>
            </a:bodyPr>
            <a:lstStyle/>
            <a:p>
              <a:r>
                <a:rPr lang="en-US" sz="1400" dirty="0" smtClean="0"/>
                <a:t>COHBE</a:t>
              </a:r>
            </a:p>
            <a:p>
              <a:r>
                <a:rPr lang="en-US" sz="1400" dirty="0" smtClean="0"/>
                <a:t>Eligibility &amp; </a:t>
              </a:r>
            </a:p>
            <a:p>
              <a:r>
                <a:rPr lang="en-US" sz="1400" dirty="0" smtClean="0"/>
                <a:t>Enrollment</a:t>
              </a:r>
            </a:p>
            <a:p>
              <a:r>
                <a:rPr lang="en-US" sz="1400" dirty="0" smtClean="0"/>
                <a:t>Systems</a:t>
              </a:r>
            </a:p>
            <a:p>
              <a:r>
                <a:rPr lang="en-US" sz="1400" dirty="0" smtClean="0"/>
                <a:t>and Business</a:t>
              </a:r>
            </a:p>
            <a:p>
              <a:r>
                <a:rPr lang="en-US" sz="1400" dirty="0" smtClean="0"/>
                <a:t>Processes</a:t>
              </a:r>
              <a:endParaRPr lang="en-US" sz="1400" dirty="0"/>
            </a:p>
          </p:txBody>
        </p:sp>
        <p:sp>
          <p:nvSpPr>
            <p:cNvPr id="8" name="TextBox 7"/>
            <p:cNvSpPr txBox="1"/>
            <p:nvPr/>
          </p:nvSpPr>
          <p:spPr>
            <a:xfrm>
              <a:off x="3886200" y="2514600"/>
              <a:ext cx="1588897" cy="1384995"/>
            </a:xfrm>
            <a:prstGeom prst="rect">
              <a:avLst/>
            </a:prstGeom>
            <a:noFill/>
          </p:spPr>
          <p:txBody>
            <a:bodyPr wrap="none" rtlCol="0">
              <a:spAutoFit/>
            </a:bodyPr>
            <a:lstStyle/>
            <a:p>
              <a:r>
                <a:rPr lang="en-US" sz="1400" dirty="0" smtClean="0"/>
                <a:t>Interoperability</a:t>
              </a:r>
            </a:p>
            <a:p>
              <a:r>
                <a:rPr lang="en-US" sz="1400" dirty="0" smtClean="0"/>
                <a:t>Between COHBE</a:t>
              </a:r>
            </a:p>
            <a:p>
              <a:r>
                <a:rPr lang="en-US" sz="1400" dirty="0" smtClean="0"/>
                <a:t>&amp; State Medicaid/</a:t>
              </a:r>
            </a:p>
            <a:p>
              <a:r>
                <a:rPr lang="en-US" sz="1400" dirty="0" smtClean="0"/>
                <a:t>CHIP Systems</a:t>
              </a:r>
            </a:p>
            <a:p>
              <a:r>
                <a:rPr lang="en-US" sz="1400" dirty="0" smtClean="0"/>
                <a:t>and Business </a:t>
              </a:r>
            </a:p>
            <a:p>
              <a:r>
                <a:rPr lang="en-US" sz="1400" dirty="0" smtClean="0"/>
                <a:t>Processes</a:t>
              </a:r>
              <a:endParaRPr lang="en-US" sz="1400" dirty="0"/>
            </a:p>
          </p:txBody>
        </p:sp>
      </p:grpSp>
      <p:sp>
        <p:nvSpPr>
          <p:cNvPr id="10" name="Slide Number Placeholder 9"/>
          <p:cNvSpPr>
            <a:spLocks noGrp="1"/>
          </p:cNvSpPr>
          <p:nvPr>
            <p:ph type="sldNum" sz="quarter" idx="12"/>
          </p:nvPr>
        </p:nvSpPr>
        <p:spPr/>
        <p:txBody>
          <a:bodyPr/>
          <a:lstStyle/>
          <a:p>
            <a:fld id="{A7530C52-0035-4197-AEBC-44BE4B952E13}" type="slidenum">
              <a:rPr lang="en-US" smtClean="0"/>
              <a:pPr/>
              <a:t>15</a:t>
            </a:fld>
            <a:endParaRPr lang="en-US" dirty="0"/>
          </a:p>
        </p:txBody>
      </p:sp>
      <p:sp>
        <p:nvSpPr>
          <p:cNvPr id="12" name="Line Callout 2 (Accent Bar) 11"/>
          <p:cNvSpPr/>
          <p:nvPr/>
        </p:nvSpPr>
        <p:spPr>
          <a:xfrm>
            <a:off x="-381000" y="3962400"/>
            <a:ext cx="5410200" cy="2286000"/>
          </a:xfrm>
          <a:prstGeom prst="accentCallout2">
            <a:avLst>
              <a:gd name="adj1" fmla="val 40009"/>
              <a:gd name="adj2" fmla="val 100059"/>
              <a:gd name="adj3" fmla="val 40121"/>
              <a:gd name="adj4" fmla="val 111925"/>
              <a:gd name="adj5" fmla="val -21599"/>
              <a:gd name="adj6" fmla="val 11998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3" indent="-342900">
              <a:buFont typeface="Arial" pitchFamily="34" charset="0"/>
              <a:buChar char="•"/>
              <a:defRPr/>
            </a:pPr>
            <a:r>
              <a:rPr lang="en-US" sz="1100" dirty="0" smtClean="0">
                <a:solidFill>
                  <a:schemeClr val="tx1"/>
                </a:solidFill>
                <a:cs typeface="Arial" charset="0"/>
              </a:rPr>
              <a:t>Single/shared MAGI eligibility process for Private Insurance and Medicaid/CHIP</a:t>
            </a:r>
          </a:p>
          <a:p>
            <a:pPr marL="800100" lvl="3" indent="-342900">
              <a:buFont typeface="Arial" pitchFamily="34" charset="0"/>
              <a:buChar char="•"/>
              <a:defRPr/>
            </a:pPr>
            <a:r>
              <a:rPr lang="en-US" sz="1100" dirty="0" smtClean="0">
                <a:solidFill>
                  <a:schemeClr val="tx1"/>
                </a:solidFill>
                <a:cs typeface="Arial" charset="0"/>
              </a:rPr>
              <a:t>Single sign-on</a:t>
            </a:r>
          </a:p>
          <a:p>
            <a:pPr marL="800100" lvl="3" indent="-342900">
              <a:buFont typeface="Arial" pitchFamily="34" charset="0"/>
              <a:buChar char="•"/>
              <a:defRPr/>
            </a:pPr>
            <a:r>
              <a:rPr lang="en-US" sz="1100" dirty="0" smtClean="0">
                <a:solidFill>
                  <a:schemeClr val="tx1"/>
                </a:solidFill>
                <a:cs typeface="Arial" charset="0"/>
              </a:rPr>
              <a:t>Comprehensive MPI (Exchange and Medicaid/CHIP population)</a:t>
            </a:r>
          </a:p>
          <a:p>
            <a:pPr marL="800100" lvl="3" indent="-342900">
              <a:buFont typeface="Arial" pitchFamily="34" charset="0"/>
              <a:buChar char="•"/>
              <a:defRPr/>
            </a:pPr>
            <a:r>
              <a:rPr lang="en-US" sz="1100" dirty="0" smtClean="0">
                <a:solidFill>
                  <a:schemeClr val="tx1"/>
                </a:solidFill>
                <a:cs typeface="Arial" charset="0"/>
              </a:rPr>
              <a:t>Data only entered once</a:t>
            </a:r>
          </a:p>
          <a:p>
            <a:pPr marL="800100" lvl="3" indent="-342900">
              <a:buFont typeface="Arial" pitchFamily="34" charset="0"/>
              <a:buChar char="•"/>
              <a:defRPr/>
            </a:pPr>
            <a:r>
              <a:rPr lang="en-US" sz="1100" dirty="0" smtClean="0">
                <a:solidFill>
                  <a:schemeClr val="tx1"/>
                </a:solidFill>
                <a:cs typeface="Arial" charset="0"/>
              </a:rPr>
              <a:t>Request only information needed for determining eligibility for healthcare</a:t>
            </a:r>
          </a:p>
          <a:p>
            <a:pPr marL="800100" lvl="3" indent="-342900">
              <a:buFont typeface="Arial" pitchFamily="34" charset="0"/>
              <a:buChar char="•"/>
              <a:defRPr/>
            </a:pPr>
            <a:r>
              <a:rPr lang="en-US" sz="1100" dirty="0" smtClean="0">
                <a:solidFill>
                  <a:schemeClr val="tx1"/>
                </a:solidFill>
                <a:cs typeface="Arial" charset="0"/>
              </a:rPr>
              <a:t>Maximize “no touch” eligibility adjudications </a:t>
            </a:r>
          </a:p>
          <a:p>
            <a:pPr marL="800100" lvl="3" indent="-342900">
              <a:buFont typeface="Arial" pitchFamily="34" charset="0"/>
              <a:buChar char="•"/>
              <a:defRPr/>
            </a:pPr>
            <a:r>
              <a:rPr lang="en-US" sz="1100" dirty="0" smtClean="0">
                <a:solidFill>
                  <a:schemeClr val="tx1"/>
                </a:solidFill>
                <a:cs typeface="Arial" charset="0"/>
              </a:rPr>
              <a:t>Interface from PEAK to MAGI process to support “no wrong door” requirement for medical eligibility</a:t>
            </a:r>
          </a:p>
          <a:p>
            <a:pPr marL="800100" lvl="3" indent="-342900">
              <a:buFont typeface="Arial" pitchFamily="34" charset="0"/>
              <a:buChar char="•"/>
              <a:defRPr/>
            </a:pPr>
            <a:r>
              <a:rPr lang="en-US" sz="1100" dirty="0" smtClean="0">
                <a:solidFill>
                  <a:schemeClr val="tx1"/>
                </a:solidFill>
                <a:cs typeface="Arial" charset="0"/>
              </a:rPr>
              <a:t>Provide links to non-medical eligibility processes and pre-populate with data previously collected during medical eligibility processes</a:t>
            </a:r>
          </a:p>
        </p:txBody>
      </p:sp>
      <p:sp>
        <p:nvSpPr>
          <p:cNvPr id="13" name="Title 2"/>
          <p:cNvSpPr>
            <a:spLocks noGrp="1"/>
          </p:cNvSpPr>
          <p:nvPr>
            <p:ph type="title"/>
          </p:nvPr>
        </p:nvSpPr>
        <p:spPr>
          <a:xfrm>
            <a:off x="304800" y="-152400"/>
            <a:ext cx="8229600" cy="1143000"/>
          </a:xfrm>
        </p:spPr>
        <p:txBody>
          <a:bodyPr>
            <a:normAutofit/>
          </a:bodyPr>
          <a:lstStyle/>
          <a:p>
            <a:r>
              <a:rPr lang="en-US" sz="2800" i="1" dirty="0" smtClean="0"/>
              <a:t>Plan Shopping and Enrollment Interoperability</a:t>
            </a:r>
            <a:endParaRPr lang="en-US" sz="2800" i="1" dirty="0"/>
          </a:p>
        </p:txBody>
      </p:sp>
      <p:sp>
        <p:nvSpPr>
          <p:cNvPr id="14" name="Content Placeholder 2"/>
          <p:cNvSpPr txBox="1">
            <a:spLocks/>
          </p:cNvSpPr>
          <p:nvPr/>
        </p:nvSpPr>
        <p:spPr bwMode="auto">
          <a:xfrm>
            <a:off x="609600" y="914400"/>
            <a:ext cx="8229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sp>
        <p:nvSpPr>
          <p:cNvPr id="15" name="Rectangle 14"/>
          <p:cNvSpPr/>
          <p:nvPr/>
        </p:nvSpPr>
        <p:spPr>
          <a:xfrm>
            <a:off x="152400" y="2971800"/>
            <a:ext cx="3276600" cy="1015663"/>
          </a:xfrm>
          <a:prstGeom prst="rect">
            <a:avLst/>
          </a:prstGeom>
        </p:spPr>
        <p:txBody>
          <a:bodyPr wrap="square">
            <a:spAutoFit/>
          </a:bodyPr>
          <a:lstStyle/>
          <a:p>
            <a:pPr>
              <a:defRPr/>
            </a:pPr>
            <a:r>
              <a:rPr lang="en-US" sz="2000" dirty="0" smtClean="0">
                <a:cs typeface="Arial" charset="0"/>
              </a:rPr>
              <a:t>Minimum level of interoperability as discussed at last meeting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7530C52-0035-4197-AEBC-44BE4B952E13}" type="slidenum">
              <a:rPr lang="en-US" smtClean="0"/>
              <a:pPr/>
              <a:t>16</a:t>
            </a:fld>
            <a:endParaRPr lang="en-US" dirty="0"/>
          </a:p>
        </p:txBody>
      </p:sp>
      <p:sp>
        <p:nvSpPr>
          <p:cNvPr id="13" name="Title 2"/>
          <p:cNvSpPr>
            <a:spLocks noGrp="1"/>
          </p:cNvSpPr>
          <p:nvPr>
            <p:ph type="title"/>
          </p:nvPr>
        </p:nvSpPr>
        <p:spPr>
          <a:xfrm>
            <a:off x="304800" y="-152400"/>
            <a:ext cx="8229600" cy="1143000"/>
          </a:xfrm>
        </p:spPr>
        <p:txBody>
          <a:bodyPr>
            <a:normAutofit/>
          </a:bodyPr>
          <a:lstStyle/>
          <a:p>
            <a:r>
              <a:rPr lang="en-US" sz="2800" i="1" dirty="0" smtClean="0"/>
              <a:t>Plan Shopping and Enrollment Interoperability</a:t>
            </a:r>
            <a:endParaRPr lang="en-US" sz="2800" i="1" dirty="0"/>
          </a:p>
        </p:txBody>
      </p:sp>
      <p:sp>
        <p:nvSpPr>
          <p:cNvPr id="14" name="Content Placeholder 2"/>
          <p:cNvSpPr txBox="1">
            <a:spLocks/>
          </p:cNvSpPr>
          <p:nvPr/>
        </p:nvSpPr>
        <p:spPr bwMode="auto">
          <a:xfrm>
            <a:off x="609600" y="914400"/>
            <a:ext cx="8229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sp>
        <p:nvSpPr>
          <p:cNvPr id="16" name="Rectangle 15"/>
          <p:cNvSpPr/>
          <p:nvPr/>
        </p:nvSpPr>
        <p:spPr>
          <a:xfrm>
            <a:off x="381000" y="838200"/>
            <a:ext cx="7696200" cy="3662541"/>
          </a:xfrm>
          <a:prstGeom prst="rect">
            <a:avLst/>
          </a:prstGeom>
        </p:spPr>
        <p:txBody>
          <a:bodyPr wrap="square">
            <a:spAutoFit/>
          </a:bodyPr>
          <a:lstStyle/>
          <a:p>
            <a:pPr marL="342900" lvl="2" indent="-342900">
              <a:buFont typeface="Arial" pitchFamily="34" charset="0"/>
              <a:buChar char="•"/>
              <a:defRPr/>
            </a:pPr>
            <a:endParaRPr lang="en-US" dirty="0" smtClean="0">
              <a:cs typeface="Arial" charset="0"/>
            </a:endParaRPr>
          </a:p>
          <a:p>
            <a:pPr marL="342900" lvl="2" indent="-342900">
              <a:buFont typeface="Arial" pitchFamily="34" charset="0"/>
              <a:buChar char="•"/>
              <a:defRPr/>
            </a:pPr>
            <a:r>
              <a:rPr lang="en-US" dirty="0" smtClean="0">
                <a:cs typeface="Arial" charset="0"/>
              </a:rPr>
              <a:t>Plan shopping and enrollment interoperability is the ability for consumers to shop in the Exchange for and enroll in plans for which they are eligible</a:t>
            </a:r>
          </a:p>
          <a:p>
            <a:pPr marL="342900" lvl="2" indent="-342900">
              <a:buFont typeface="Arial" pitchFamily="34" charset="0"/>
              <a:buChar char="•"/>
              <a:defRPr/>
            </a:pPr>
            <a:endParaRPr lang="en-US" dirty="0" smtClean="0">
              <a:cs typeface="Arial" charset="0"/>
            </a:endParaRPr>
          </a:p>
          <a:p>
            <a:pPr marL="342900" lvl="2" indent="-342900">
              <a:buFont typeface="Arial" pitchFamily="34" charset="0"/>
              <a:buChar char="•"/>
              <a:defRPr/>
            </a:pPr>
            <a:r>
              <a:rPr lang="en-US" dirty="0" smtClean="0">
                <a:cs typeface="Arial" charset="0"/>
              </a:rPr>
              <a:t>Carriers offering plans that bridge private and public healthcare coverage to enable household to be covered by one carrier/similar provider network, etc.</a:t>
            </a:r>
          </a:p>
          <a:p>
            <a:pPr marL="800100" lvl="3" indent="-342900">
              <a:buFont typeface="Arial" pitchFamily="34" charset="0"/>
              <a:buChar char="•"/>
              <a:defRPr/>
            </a:pPr>
            <a:endParaRPr lang="en-US" sz="800" dirty="0" smtClean="0">
              <a:cs typeface="Arial" charset="0"/>
            </a:endParaRPr>
          </a:p>
          <a:p>
            <a:pPr marL="800100" lvl="3" indent="-342900">
              <a:buFont typeface="Arial" pitchFamily="34" charset="0"/>
              <a:buChar char="•"/>
              <a:defRPr/>
            </a:pPr>
            <a:r>
              <a:rPr lang="en-US" sz="1600" dirty="0" smtClean="0">
                <a:cs typeface="Arial" charset="0"/>
              </a:rPr>
              <a:t>Prevalence of “mixed” household populations being researched, e.g.</a:t>
            </a:r>
          </a:p>
          <a:p>
            <a:pPr marL="1257300" lvl="4" indent="-342900">
              <a:buFont typeface="+mj-lt"/>
              <a:buAutoNum type="arabicPeriod"/>
              <a:defRPr/>
            </a:pPr>
            <a:r>
              <a:rPr lang="en-US" sz="1400" dirty="0" smtClean="0">
                <a:cs typeface="Arial" charset="0"/>
              </a:rPr>
              <a:t>Single parent eligible for subsidized private coverage and children eligible for CHIP.</a:t>
            </a:r>
          </a:p>
          <a:p>
            <a:pPr marL="1257300" lvl="4" indent="-342900">
              <a:buFont typeface="+mj-lt"/>
              <a:buAutoNum type="arabicPeriod"/>
              <a:defRPr/>
            </a:pPr>
            <a:r>
              <a:rPr lang="en-US" sz="1400" dirty="0" smtClean="0">
                <a:cs typeface="Arial" charset="0"/>
              </a:rPr>
              <a:t>One parent receives subsidized coverage from SHOP employer, spouse eligible for subsidized private coverage and children eligible for CHIP</a:t>
            </a:r>
          </a:p>
          <a:p>
            <a:pPr marL="1371600" lvl="2" indent="-457200">
              <a:buFont typeface="Arial" pitchFamily="34" charset="0"/>
              <a:buChar char="•"/>
              <a:defRPr/>
            </a:pPr>
            <a:endParaRPr lang="en-US" sz="800" dirty="0"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17</a:t>
            </a:fld>
            <a:endParaRPr lang="en-US"/>
          </a:p>
        </p:txBody>
      </p:sp>
      <p:graphicFrame>
        <p:nvGraphicFramePr>
          <p:cNvPr id="97282" name="Object 2"/>
          <p:cNvGraphicFramePr>
            <a:graphicFrameLocks noChangeAspect="1"/>
          </p:cNvGraphicFramePr>
          <p:nvPr/>
        </p:nvGraphicFramePr>
        <p:xfrm>
          <a:off x="609600" y="1295400"/>
          <a:ext cx="7940356" cy="5105400"/>
        </p:xfrm>
        <a:graphic>
          <a:graphicData uri="http://schemas.openxmlformats.org/presentationml/2006/ole">
            <p:oleObj spid="_x0000_s97282" name="Visio" r:id="rId4" imgW="15372170" imgH="9885734" progId="">
              <p:embed/>
            </p:oleObj>
          </a:graphicData>
        </a:graphic>
      </p:graphicFrame>
      <p:sp>
        <p:nvSpPr>
          <p:cNvPr id="14" name="Title 2"/>
          <p:cNvSpPr>
            <a:spLocks noGrp="1"/>
          </p:cNvSpPr>
          <p:nvPr>
            <p:ph type="title"/>
          </p:nvPr>
        </p:nvSpPr>
        <p:spPr>
          <a:xfrm>
            <a:off x="304800" y="157490"/>
            <a:ext cx="8229600" cy="523220"/>
          </a:xfrm>
        </p:spPr>
        <p:txBody>
          <a:bodyPr wrap="none">
            <a:spAutoFit/>
          </a:bodyPr>
          <a:lstStyle/>
          <a:p>
            <a:r>
              <a:rPr lang="en-US" sz="2800" i="1" dirty="0" smtClean="0"/>
              <a:t>Plan Shopping and Enrollment Interoperability</a:t>
            </a:r>
            <a:endParaRPr lang="en-US" sz="2800" i="1" dirty="0"/>
          </a:p>
        </p:txBody>
      </p:sp>
      <p:sp>
        <p:nvSpPr>
          <p:cNvPr id="21" name="Rounded Rectangle 20"/>
          <p:cNvSpPr/>
          <p:nvPr/>
        </p:nvSpPr>
        <p:spPr>
          <a:xfrm>
            <a:off x="5334000" y="3352800"/>
            <a:ext cx="2209800" cy="28194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971800" y="3352800"/>
            <a:ext cx="3505200" cy="10668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88731" y="3197423"/>
            <a:ext cx="2321469" cy="307777"/>
          </a:xfrm>
          <a:prstGeom prst="rect">
            <a:avLst/>
          </a:prstGeom>
          <a:solidFill>
            <a:schemeClr val="bg1"/>
          </a:solidFill>
        </p:spPr>
        <p:txBody>
          <a:bodyPr wrap="none" rtlCol="0">
            <a:spAutoFit/>
          </a:bodyPr>
          <a:lstStyle/>
          <a:p>
            <a:r>
              <a:rPr lang="en-US" sz="1400" b="1" dirty="0" smtClean="0">
                <a:solidFill>
                  <a:srgbClr val="FF0000"/>
                </a:solidFill>
              </a:rPr>
              <a:t>Eligibility Interoperability</a:t>
            </a:r>
            <a:endParaRPr lang="en-US" sz="1400" b="1" dirty="0">
              <a:solidFill>
                <a:srgbClr val="FF0000"/>
              </a:solidFill>
            </a:endParaRPr>
          </a:p>
        </p:txBody>
      </p:sp>
      <p:sp>
        <p:nvSpPr>
          <p:cNvPr id="22" name="TextBox 21"/>
          <p:cNvSpPr txBox="1"/>
          <p:nvPr/>
        </p:nvSpPr>
        <p:spPr>
          <a:xfrm>
            <a:off x="6172200" y="4267200"/>
            <a:ext cx="2361544" cy="523220"/>
          </a:xfrm>
          <a:prstGeom prst="rect">
            <a:avLst/>
          </a:prstGeom>
          <a:solidFill>
            <a:schemeClr val="bg1"/>
          </a:solidFill>
        </p:spPr>
        <p:txBody>
          <a:bodyPr wrap="none" rtlCol="0">
            <a:spAutoFit/>
          </a:bodyPr>
          <a:lstStyle/>
          <a:p>
            <a:r>
              <a:rPr lang="en-US" sz="1400" b="1" dirty="0" smtClean="0">
                <a:solidFill>
                  <a:srgbClr val="FF0000"/>
                </a:solidFill>
              </a:rPr>
              <a:t>Shopping and Enrollment</a:t>
            </a:r>
          </a:p>
          <a:p>
            <a:r>
              <a:rPr lang="en-US" sz="1400" b="1" dirty="0" smtClean="0">
                <a:solidFill>
                  <a:srgbClr val="FF0000"/>
                </a:solidFill>
              </a:rPr>
              <a:t> Interoperability</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7530C52-0035-4197-AEBC-44BE4B952E13}" type="slidenum">
              <a:rPr lang="en-US" smtClean="0"/>
              <a:pPr/>
              <a:t>18</a:t>
            </a:fld>
            <a:endParaRPr lang="en-US" dirty="0"/>
          </a:p>
        </p:txBody>
      </p:sp>
      <p:sp>
        <p:nvSpPr>
          <p:cNvPr id="13" name="Title 2"/>
          <p:cNvSpPr>
            <a:spLocks noGrp="1"/>
          </p:cNvSpPr>
          <p:nvPr>
            <p:ph type="title"/>
          </p:nvPr>
        </p:nvSpPr>
        <p:spPr>
          <a:xfrm>
            <a:off x="304800" y="-152400"/>
            <a:ext cx="8229600" cy="1143000"/>
          </a:xfrm>
        </p:spPr>
        <p:txBody>
          <a:bodyPr>
            <a:normAutofit/>
          </a:bodyPr>
          <a:lstStyle/>
          <a:p>
            <a:r>
              <a:rPr lang="en-US" sz="2800" i="1" dirty="0" smtClean="0"/>
              <a:t>Plan Shopping and Enrollment Interoperability</a:t>
            </a:r>
            <a:endParaRPr lang="en-US" sz="2800" i="1" dirty="0"/>
          </a:p>
        </p:txBody>
      </p:sp>
      <p:sp>
        <p:nvSpPr>
          <p:cNvPr id="14" name="Content Placeholder 2"/>
          <p:cNvSpPr txBox="1">
            <a:spLocks/>
          </p:cNvSpPr>
          <p:nvPr/>
        </p:nvSpPr>
        <p:spPr bwMode="auto">
          <a:xfrm>
            <a:off x="609600" y="914400"/>
            <a:ext cx="8229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pic>
        <p:nvPicPr>
          <p:cNvPr id="17" name="Picture 2"/>
          <p:cNvPicPr>
            <a:picLocks noChangeAspect="1" noChangeArrowheads="1"/>
          </p:cNvPicPr>
          <p:nvPr/>
        </p:nvPicPr>
        <p:blipFill>
          <a:blip r:embed="rId3" cstate="print"/>
          <a:srcRect l="36250" t="23958" r="18125" b="19792"/>
          <a:stretch>
            <a:fillRect/>
          </a:stretch>
        </p:blipFill>
        <p:spPr bwMode="auto">
          <a:xfrm>
            <a:off x="1981200" y="990600"/>
            <a:ext cx="6781800" cy="5016674"/>
          </a:xfrm>
          <a:prstGeom prst="rect">
            <a:avLst/>
          </a:prstGeom>
          <a:noFill/>
          <a:ln w="9525">
            <a:noFill/>
            <a:miter lim="800000"/>
            <a:headEnd/>
            <a:tailEnd/>
          </a:ln>
        </p:spPr>
      </p:pic>
      <p:sp>
        <p:nvSpPr>
          <p:cNvPr id="16" name="Rectangle 15"/>
          <p:cNvSpPr/>
          <p:nvPr/>
        </p:nvSpPr>
        <p:spPr>
          <a:xfrm>
            <a:off x="152400" y="1752600"/>
            <a:ext cx="1905000" cy="3877985"/>
          </a:xfrm>
          <a:prstGeom prst="rect">
            <a:avLst/>
          </a:prstGeom>
          <a:solidFill>
            <a:schemeClr val="bg1"/>
          </a:solidFill>
        </p:spPr>
        <p:txBody>
          <a:bodyPr wrap="square">
            <a:spAutoFit/>
          </a:bodyPr>
          <a:lstStyle/>
          <a:p>
            <a:pPr marL="0" lvl="2">
              <a:defRPr/>
            </a:pPr>
            <a:r>
              <a:rPr lang="en-US" sz="1400" dirty="0" smtClean="0">
                <a:cs typeface="Arial" charset="0"/>
              </a:rPr>
              <a:t>Coverage of the </a:t>
            </a:r>
            <a:r>
              <a:rPr lang="en-US" sz="1400" dirty="0" err="1" smtClean="0">
                <a:cs typeface="Arial" charset="0"/>
              </a:rPr>
              <a:t>Spelmer</a:t>
            </a:r>
            <a:r>
              <a:rPr lang="en-US" sz="1400" dirty="0" smtClean="0">
                <a:cs typeface="Arial" charset="0"/>
              </a:rPr>
              <a:t> household requires three different plans</a:t>
            </a:r>
          </a:p>
          <a:p>
            <a:pPr marL="0" lvl="2">
              <a:defRPr/>
            </a:pPr>
            <a:endParaRPr lang="en-US" sz="1400" dirty="0" smtClean="0">
              <a:cs typeface="Arial" charset="0"/>
            </a:endParaRPr>
          </a:p>
          <a:p>
            <a:pPr marL="0" lvl="2">
              <a:defRPr/>
            </a:pPr>
            <a:r>
              <a:rPr lang="en-US" sz="1400" dirty="0" smtClean="0">
                <a:cs typeface="Arial" charset="0"/>
              </a:rPr>
              <a:t>In the example on the right all members of the household enroll via the Exchange</a:t>
            </a:r>
          </a:p>
          <a:p>
            <a:pPr marL="0" lvl="2">
              <a:defRPr/>
            </a:pPr>
            <a:endParaRPr lang="en-US" sz="1400" dirty="0" smtClean="0">
              <a:cs typeface="Arial" charset="0"/>
            </a:endParaRPr>
          </a:p>
          <a:p>
            <a:pPr marL="0" lvl="2">
              <a:defRPr/>
            </a:pPr>
            <a:r>
              <a:rPr lang="en-US" sz="1400" dirty="0" err="1" smtClean="0">
                <a:cs typeface="Arial" charset="0"/>
              </a:rPr>
              <a:t>Spelmer’s</a:t>
            </a:r>
            <a:r>
              <a:rPr lang="en-US" sz="1400" dirty="0" smtClean="0">
                <a:cs typeface="Arial" charset="0"/>
              </a:rPr>
              <a:t> only see plans for which they are eligible to see, i.e. only Medicaid “</a:t>
            </a:r>
            <a:r>
              <a:rPr lang="en-US" sz="1400" dirty="0" err="1" smtClean="0">
                <a:cs typeface="Arial" charset="0"/>
              </a:rPr>
              <a:t>eligibles</a:t>
            </a:r>
            <a:r>
              <a:rPr lang="en-US" sz="1400" dirty="0" smtClean="0">
                <a:cs typeface="Arial" charset="0"/>
              </a:rPr>
              <a:t>” see Medicaid plans/MCOs</a:t>
            </a:r>
          </a:p>
          <a:p>
            <a:pPr marL="0" lvl="2">
              <a:buFont typeface="Arial" pitchFamily="34" charset="0"/>
              <a:buChar char="•"/>
              <a:defRPr/>
            </a:pPr>
            <a:endParaRPr lang="en-US" sz="800" dirty="0"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7530C52-0035-4197-AEBC-44BE4B952E13}" type="slidenum">
              <a:rPr lang="en-US" smtClean="0"/>
              <a:pPr/>
              <a:t>19</a:t>
            </a:fld>
            <a:endParaRPr lang="en-US" dirty="0"/>
          </a:p>
        </p:txBody>
      </p:sp>
      <p:sp>
        <p:nvSpPr>
          <p:cNvPr id="13" name="Title 2"/>
          <p:cNvSpPr>
            <a:spLocks noGrp="1"/>
          </p:cNvSpPr>
          <p:nvPr>
            <p:ph type="title"/>
          </p:nvPr>
        </p:nvSpPr>
        <p:spPr>
          <a:xfrm>
            <a:off x="304800" y="-152400"/>
            <a:ext cx="8229600" cy="1143000"/>
          </a:xfrm>
        </p:spPr>
        <p:txBody>
          <a:bodyPr>
            <a:normAutofit/>
          </a:bodyPr>
          <a:lstStyle/>
          <a:p>
            <a:r>
              <a:rPr lang="en-US" sz="2800" i="1" dirty="0" smtClean="0"/>
              <a:t>Plan Shopping and Enrollment Interoperability</a:t>
            </a:r>
            <a:endParaRPr lang="en-US" sz="2800" i="1" dirty="0"/>
          </a:p>
        </p:txBody>
      </p:sp>
      <p:sp>
        <p:nvSpPr>
          <p:cNvPr id="14" name="Content Placeholder 2"/>
          <p:cNvSpPr txBox="1">
            <a:spLocks/>
          </p:cNvSpPr>
          <p:nvPr/>
        </p:nvSpPr>
        <p:spPr bwMode="auto">
          <a:xfrm>
            <a:off x="609600" y="914400"/>
            <a:ext cx="8229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pic>
        <p:nvPicPr>
          <p:cNvPr id="7" name="Picture 2"/>
          <p:cNvPicPr>
            <a:picLocks noChangeAspect="1" noChangeArrowheads="1"/>
          </p:cNvPicPr>
          <p:nvPr/>
        </p:nvPicPr>
        <p:blipFill>
          <a:blip r:embed="rId3" cstate="print"/>
          <a:srcRect l="36250" t="18750" r="20000" b="25000"/>
          <a:stretch>
            <a:fillRect/>
          </a:stretch>
        </p:blipFill>
        <p:spPr bwMode="auto">
          <a:xfrm>
            <a:off x="304800" y="762000"/>
            <a:ext cx="5334000" cy="41148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36875" t="20833" r="20625" b="25000"/>
          <a:stretch>
            <a:fillRect/>
          </a:stretch>
        </p:blipFill>
        <p:spPr bwMode="auto">
          <a:xfrm>
            <a:off x="3810000" y="2514600"/>
            <a:ext cx="5181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76200"/>
            <a:ext cx="8394700" cy="384175"/>
          </a:xfrm>
        </p:spPr>
        <p:txBody>
          <a:bodyPr rtlCol="0">
            <a:noAutofit/>
          </a:bodyPr>
          <a:lstStyle/>
          <a:p>
            <a:pPr defTabSz="914196" eaLnBrk="1" fontAlgn="auto" hangingPunct="1">
              <a:spcAft>
                <a:spcPts val="0"/>
              </a:spcAft>
              <a:defRPr/>
            </a:pPr>
            <a:r>
              <a:rPr lang="en-US" sz="2800" b="1" i="1" dirty="0" smtClean="0">
                <a:solidFill>
                  <a:schemeClr val="tx2"/>
                </a:solidFill>
                <a:effectLst>
                  <a:outerShdw blurRad="38100" dist="38100" dir="2700000" algn="tl">
                    <a:srgbClr val="000000">
                      <a:alpha val="43137"/>
                    </a:srgbClr>
                  </a:outerShdw>
                </a:effectLst>
              </a:rPr>
              <a:t>Overview</a:t>
            </a:r>
            <a:endParaRPr lang="en-US" sz="28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609600" y="914400"/>
            <a:ext cx="71628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r>
              <a:rPr lang="en-US" sz="2000" dirty="0" smtClean="0">
                <a:cs typeface="Arial" charset="0"/>
              </a:rPr>
              <a:t>On-going Activities</a:t>
            </a: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SHOP Business Development and Operations</a:t>
            </a: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Option for Ownership of Call Center/Customer Support Assets</a:t>
            </a:r>
          </a:p>
          <a:p>
            <a:pPr marL="1371600" lvl="2" indent="-457200">
              <a:defRPr/>
            </a:pPr>
            <a:endParaRPr lang="en-US" sz="2000" dirty="0" smtClean="0">
              <a:cs typeface="Arial" charset="0"/>
            </a:endParaRPr>
          </a:p>
          <a:p>
            <a:pPr marL="457200" indent="-457200">
              <a:buFont typeface="Arial" pitchFamily="34" charset="0"/>
              <a:buChar char="•"/>
              <a:defRPr/>
            </a:pPr>
            <a:r>
              <a:rPr lang="en-US" sz="2000" dirty="0" smtClean="0">
                <a:cs typeface="Arial" charset="0"/>
              </a:rPr>
              <a:t>Plan Shopping and Enrollment Interoperability</a:t>
            </a:r>
          </a:p>
          <a:p>
            <a:pPr marL="1371600" lvl="2"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Additional Information from RFI Process</a:t>
            </a: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Evaluation Committee</a:t>
            </a: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r>
              <a:rPr lang="en-US" sz="2000" dirty="0" smtClean="0">
                <a:cs typeface="Arial" charset="0"/>
              </a:rPr>
              <a:t>Next Steps</a:t>
            </a:r>
          </a:p>
          <a:p>
            <a:pPr marL="457200" indent="-457200">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smtClean="0">
              <a:cs typeface="Arial" charset="0"/>
            </a:endParaRPr>
          </a:p>
          <a:p>
            <a:pPr marL="457200" indent="-457200">
              <a:buFont typeface="Arial" pitchFamily="34" charset="0"/>
              <a:buChar char="•"/>
              <a:defRPr/>
            </a:pPr>
            <a:endParaRPr lang="en-US" sz="2000" dirty="0">
              <a:cs typeface="Arial" charset="0"/>
            </a:endParaRPr>
          </a:p>
          <a:p>
            <a:pPr marL="4572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a:p>
            <a:pPr marL="685800" indent="-457200">
              <a:buFont typeface="Arial" pitchFamily="34" charset="0"/>
              <a:buChar char="•"/>
              <a:defRPr/>
            </a:pPr>
            <a:endParaRPr lang="en-US" sz="20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2"/>
          <p:cNvSpPr txBox="1">
            <a:spLocks/>
          </p:cNvSpPr>
          <p:nvPr/>
        </p:nvSpPr>
        <p:spPr bwMode="auto">
          <a:xfrm>
            <a:off x="533400" y="838200"/>
            <a:ext cx="7772400" cy="4419600"/>
          </a:xfrm>
          <a:prstGeom prst="rect">
            <a:avLst/>
          </a:prstGeom>
          <a:noFill/>
          <a:ln w="9525">
            <a:noFill/>
            <a:miter lim="800000"/>
            <a:headEnd/>
            <a:tailEnd/>
          </a:ln>
        </p:spPr>
        <p:txBody>
          <a:bodyPr lIns="91420" tIns="45710" rIns="91420" bIns="45710"/>
          <a:lstStyle/>
          <a:p>
            <a:pPr marL="342900" lvl="2" indent="-342900">
              <a:defRPr/>
            </a:pPr>
            <a:endParaRPr lang="en-US" sz="1400" dirty="0" smtClean="0">
              <a:cs typeface="Arial" charset="0"/>
            </a:endParaRPr>
          </a:p>
          <a:p>
            <a:pPr marL="800100" lvl="3" indent="-342900">
              <a:buFont typeface="Arial" pitchFamily="34" charset="0"/>
              <a:buChar char="•"/>
              <a:defRPr/>
            </a:pPr>
            <a:r>
              <a:rPr lang="en-US" sz="1600" dirty="0" smtClean="0">
                <a:cs typeface="Arial" charset="0"/>
              </a:rPr>
              <a:t>Four types of calls anticipated:</a:t>
            </a:r>
          </a:p>
          <a:p>
            <a:pPr marL="1257300" lvl="4" indent="-342900">
              <a:buFont typeface="+mj-lt"/>
              <a:buAutoNum type="arabicPeriod"/>
              <a:defRPr/>
            </a:pPr>
            <a:r>
              <a:rPr lang="en-US" sz="1400" dirty="0" smtClean="0">
                <a:cs typeface="Arial" charset="0"/>
              </a:rPr>
              <a:t>Exchange call center – eligibility, site, information, assistance, billing, etc.</a:t>
            </a:r>
          </a:p>
          <a:p>
            <a:pPr marL="1257300" lvl="4" indent="-342900">
              <a:buFont typeface="+mj-lt"/>
              <a:buAutoNum type="arabicPeriod"/>
              <a:defRPr/>
            </a:pPr>
            <a:r>
              <a:rPr lang="en-US" sz="1400" dirty="0" smtClean="0">
                <a:cs typeface="Arial" charset="0"/>
              </a:rPr>
              <a:t>State Medicaid call center (MAXIMUS) – eligibility, claims, etc.</a:t>
            </a:r>
          </a:p>
          <a:p>
            <a:pPr marL="1257300" lvl="4" indent="-342900">
              <a:buFont typeface="+mj-lt"/>
              <a:buAutoNum type="arabicPeriod"/>
              <a:defRPr/>
            </a:pPr>
            <a:r>
              <a:rPr lang="en-US" sz="1400" dirty="0" smtClean="0">
                <a:cs typeface="Arial" charset="0"/>
              </a:rPr>
              <a:t>Carrier call center – policy questions, claims, etc.</a:t>
            </a:r>
          </a:p>
          <a:p>
            <a:pPr marL="1257300" lvl="4" indent="-342900">
              <a:buFont typeface="+mj-lt"/>
              <a:buAutoNum type="arabicPeriod"/>
              <a:defRPr/>
            </a:pPr>
            <a:r>
              <a:rPr lang="en-US" sz="1400" dirty="0" smtClean="0">
                <a:cs typeface="Arial" charset="0"/>
              </a:rPr>
              <a:t>Division of Insurance – complaints</a:t>
            </a:r>
          </a:p>
          <a:p>
            <a:pPr marL="1257300" lvl="4" indent="-342900">
              <a:buFont typeface="+mj-lt"/>
              <a:buAutoNum type="arabicPeriod"/>
              <a:defRPr/>
            </a:pPr>
            <a:endParaRPr lang="en-US" sz="1400" dirty="0" smtClean="0">
              <a:cs typeface="Arial" charset="0"/>
            </a:endParaRPr>
          </a:p>
          <a:p>
            <a:pPr marL="800100" lvl="3" indent="-342900">
              <a:buFont typeface="Arial" pitchFamily="34" charset="0"/>
              <a:buChar char="•"/>
              <a:defRPr/>
            </a:pPr>
            <a:r>
              <a:rPr lang="en-US" sz="1400" dirty="0" smtClean="0">
                <a:cs typeface="Arial" charset="0"/>
              </a:rPr>
              <a:t>Should #1 and #2 be combined? (shared /consistent support processes, infrastructure, capacity management flexibility, consumer experience, need for specialization or separation)</a:t>
            </a:r>
          </a:p>
          <a:p>
            <a:pPr marL="800100" lvl="3" indent="-342900">
              <a:defRPr/>
            </a:pPr>
            <a:endParaRPr lang="en-US" sz="1400" dirty="0" smtClean="0">
              <a:cs typeface="Arial" charset="0"/>
            </a:endParaRPr>
          </a:p>
          <a:p>
            <a:pPr marL="1371600" lvl="2" indent="-457200">
              <a:buFont typeface="Arial" pitchFamily="34" charset="0"/>
              <a:buChar char="•"/>
              <a:defRPr/>
            </a:pPr>
            <a:endParaRPr lang="en-US" sz="800" dirty="0" smtClean="0">
              <a:cs typeface="Arial" charset="0"/>
            </a:endParaRPr>
          </a:p>
          <a:p>
            <a:pPr marL="457200" indent="-457200">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smtClean="0">
              <a:cs typeface="Arial" charset="0"/>
            </a:endParaRPr>
          </a:p>
          <a:p>
            <a:pPr marL="457200" indent="-457200">
              <a:buFont typeface="Arial" pitchFamily="34" charset="0"/>
              <a:buChar char="•"/>
              <a:defRPr/>
            </a:pPr>
            <a:endParaRPr lang="en-US" sz="1600" dirty="0">
              <a:cs typeface="Arial" charset="0"/>
            </a:endParaRPr>
          </a:p>
          <a:p>
            <a:pPr marL="4572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a:p>
            <a:pPr marL="685800" indent="-457200">
              <a:buFont typeface="Arial" pitchFamily="34" charset="0"/>
              <a:buChar char="•"/>
              <a:defRPr/>
            </a:pPr>
            <a:endParaRPr lang="en-US" sz="1600" dirty="0">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20</a:t>
            </a:fld>
            <a:endParaRPr lang="en-US"/>
          </a:p>
        </p:txBody>
      </p:sp>
      <p:sp>
        <p:nvSpPr>
          <p:cNvPr id="7" name="Title 2"/>
          <p:cNvSpPr>
            <a:spLocks noGrp="1"/>
          </p:cNvSpPr>
          <p:nvPr>
            <p:ph type="title"/>
          </p:nvPr>
        </p:nvSpPr>
        <p:spPr>
          <a:xfrm>
            <a:off x="304800" y="-152400"/>
            <a:ext cx="8229600" cy="1143000"/>
          </a:xfrm>
        </p:spPr>
        <p:txBody>
          <a:bodyPr>
            <a:normAutofit/>
          </a:bodyPr>
          <a:lstStyle/>
          <a:p>
            <a:r>
              <a:rPr lang="en-US" sz="2800" i="1" dirty="0" smtClean="0"/>
              <a:t>Call Center Interoperability – TBD </a:t>
            </a:r>
            <a:endParaRPr lang="en-US" sz="28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609600"/>
            <a:ext cx="8153400" cy="384175"/>
          </a:xfrm>
        </p:spPr>
        <p:txBody>
          <a:bodyPr rtlCol="0">
            <a:noAutofit/>
          </a:bodyPr>
          <a:lstStyle/>
          <a:p>
            <a:pPr defTabSz="914196">
              <a:defRPr/>
            </a:pPr>
            <a:r>
              <a:rPr lang="en-US" sz="2400" i="1" dirty="0" smtClean="0">
                <a:cs typeface="Arial" charset="0"/>
              </a:rPr>
              <a:t>“Optimal” Level of “Interoperability” with State Medicaid/CHIP Systems and Business Processes</a:t>
            </a:r>
            <a:br>
              <a:rPr lang="en-US" sz="2400" i="1" dirty="0" smtClean="0">
                <a:cs typeface="Arial" charset="0"/>
              </a:rPr>
            </a:br>
            <a:endParaRPr lang="en-US" sz="24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21</a:t>
            </a:fld>
            <a:endParaRPr lang="en-US"/>
          </a:p>
        </p:txBody>
      </p:sp>
      <p:graphicFrame>
        <p:nvGraphicFramePr>
          <p:cNvPr id="7" name="Table 6"/>
          <p:cNvGraphicFramePr>
            <a:graphicFrameLocks noGrp="1"/>
          </p:cNvGraphicFramePr>
          <p:nvPr/>
        </p:nvGraphicFramePr>
        <p:xfrm>
          <a:off x="609600" y="1676400"/>
          <a:ext cx="8001000" cy="3505198"/>
        </p:xfrm>
        <a:graphic>
          <a:graphicData uri="http://schemas.openxmlformats.org/drawingml/2006/table">
            <a:tbl>
              <a:tblPr/>
              <a:tblGrid>
                <a:gridCol w="871396"/>
                <a:gridCol w="633742"/>
                <a:gridCol w="712960"/>
                <a:gridCol w="726043"/>
                <a:gridCol w="712234"/>
                <a:gridCol w="700605"/>
                <a:gridCol w="871396"/>
                <a:gridCol w="778370"/>
                <a:gridCol w="641010"/>
                <a:gridCol w="719500"/>
                <a:gridCol w="633744"/>
              </a:tblGrid>
              <a:tr h="144844">
                <a:tc rowSpan="2">
                  <a:txBody>
                    <a:bodyPr/>
                    <a:lstStyle/>
                    <a:p>
                      <a:pPr marL="0" marR="0">
                        <a:spcBef>
                          <a:spcPts val="0"/>
                        </a:spcBef>
                        <a:spcAft>
                          <a:spcPts val="0"/>
                        </a:spcAft>
                      </a:pPr>
                      <a:endParaRPr lang="en-US" sz="800" dirty="0">
                        <a:latin typeface="Times New Roman"/>
                        <a:ea typeface="Times New Roman"/>
                      </a:endParaRPr>
                    </a:p>
                    <a:p>
                      <a:pPr marL="0" marR="0">
                        <a:spcBef>
                          <a:spcPts val="0"/>
                        </a:spcBef>
                        <a:spcAft>
                          <a:spcPts val="0"/>
                        </a:spcAft>
                      </a:pPr>
                      <a:r>
                        <a:rPr lang="en-US" sz="800" b="1" dirty="0">
                          <a:latin typeface="Calibri"/>
                          <a:ea typeface="Times New Roman"/>
                        </a:rPr>
                        <a:t>Alternative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Description/Approach</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pPr>
                      <a:r>
                        <a:rPr lang="en-US" sz="800" b="1">
                          <a:latin typeface="Calibri"/>
                          <a:ea typeface="Times New Roman"/>
                        </a:rPr>
                        <a:t>Cost</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Consumer Experience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Impact of Change on Workforce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kern="1200" dirty="0">
                          <a:solidFill>
                            <a:schemeClr val="tx1"/>
                          </a:solidFill>
                          <a:latin typeface="Calibri"/>
                          <a:ea typeface="Times New Roman"/>
                          <a:cs typeface="+mn-cs"/>
                        </a:rPr>
                        <a:t>Reliability/</a:t>
                      </a:r>
                    </a:p>
                    <a:p>
                      <a:pPr marL="0" marR="0" algn="ctr">
                        <a:spcBef>
                          <a:spcPts val="0"/>
                        </a:spcBef>
                        <a:spcAft>
                          <a:spcPts val="0"/>
                        </a:spcAft>
                      </a:pPr>
                      <a:r>
                        <a:rPr lang="en-US" sz="800" b="1" kern="1200" dirty="0">
                          <a:solidFill>
                            <a:schemeClr val="tx1"/>
                          </a:solidFill>
                          <a:latin typeface="Calibri"/>
                          <a:ea typeface="Times New Roman"/>
                          <a:cs typeface="+mn-cs"/>
                        </a:rPr>
                        <a:t>Maintainability</a:t>
                      </a:r>
                      <a:r>
                        <a:rPr lang="en-US" sz="800" b="1" dirty="0">
                          <a:latin typeface="Calibri"/>
                          <a:ea typeface="Times New Roman"/>
                        </a:rPr>
                        <a:t>/</a:t>
                      </a:r>
                      <a:endParaRPr lang="en-US" sz="800" dirty="0">
                        <a:latin typeface="Times New Roman"/>
                        <a:ea typeface="Times New Roman"/>
                      </a:endParaRPr>
                    </a:p>
                    <a:p>
                      <a:pPr marL="0" marR="0" algn="ctr">
                        <a:spcBef>
                          <a:spcPts val="0"/>
                        </a:spcBef>
                        <a:spcAft>
                          <a:spcPts val="0"/>
                        </a:spcAft>
                      </a:pPr>
                      <a:r>
                        <a:rPr lang="en-US" sz="800" b="1" dirty="0">
                          <a:latin typeface="Calibri"/>
                          <a:ea typeface="Times New Roman"/>
                        </a:rPr>
                        <a:t>Scalability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r>
                        <a:rPr lang="en-US" sz="800" b="1" kern="1200" dirty="0" smtClean="0">
                          <a:solidFill>
                            <a:schemeClr val="tx1"/>
                          </a:solidFill>
                          <a:latin typeface="Calibri"/>
                          <a:ea typeface="Times New Roman"/>
                          <a:cs typeface="+mn-cs"/>
                        </a:rPr>
                        <a:t>State of System after Investment (MITA/Tech Arch/Platform)</a:t>
                      </a:r>
                      <a:endParaRPr lang="en-US" sz="800" b="1" kern="1200" dirty="0">
                        <a:solidFill>
                          <a:schemeClr val="tx1"/>
                        </a:solidFill>
                        <a:latin typeface="Calibri"/>
                        <a:ea typeface="Times New Roman"/>
                        <a:cs typeface="+mn-cs"/>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a:latin typeface="Times New Roman"/>
                        <a:ea typeface="Times New Roman"/>
                      </a:endParaRPr>
                    </a:p>
                    <a:p>
                      <a:pPr marL="0" marR="0" algn="ctr">
                        <a:spcBef>
                          <a:spcPts val="0"/>
                        </a:spcBef>
                        <a:spcAft>
                          <a:spcPts val="0"/>
                        </a:spcAft>
                      </a:pPr>
                      <a:r>
                        <a:rPr lang="en-US" sz="800" b="1">
                          <a:latin typeface="Calibri"/>
                          <a:ea typeface="Times New Roman"/>
                        </a:rPr>
                        <a:t>Impact on COHBE Operations and Systems</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a:latin typeface="Times New Roman"/>
                        <a:ea typeface="Times New Roman"/>
                      </a:endParaRPr>
                    </a:p>
                    <a:p>
                      <a:pPr marL="0" marR="0" algn="ctr">
                        <a:spcBef>
                          <a:spcPts val="0"/>
                        </a:spcBef>
                        <a:spcAft>
                          <a:spcPts val="0"/>
                        </a:spcAft>
                      </a:pPr>
                      <a:r>
                        <a:rPr lang="en-US" sz="800" b="1">
                          <a:latin typeface="Calibri"/>
                          <a:ea typeface="Times New Roman"/>
                        </a:rPr>
                        <a:t>State’s Strategic Direction and Latitude</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spcBef>
                          <a:spcPts val="0"/>
                        </a:spcBef>
                        <a:spcAft>
                          <a:spcPts val="0"/>
                        </a:spcAft>
                      </a:pPr>
                      <a:endParaRPr lang="en-US" sz="800" dirty="0">
                        <a:latin typeface="Times New Roman"/>
                        <a:ea typeface="Times New Roman"/>
                      </a:endParaRPr>
                    </a:p>
                    <a:p>
                      <a:pPr marL="0" marR="0" algn="ctr">
                        <a:spcBef>
                          <a:spcPts val="0"/>
                        </a:spcBef>
                        <a:spcAft>
                          <a:spcPts val="0"/>
                        </a:spcAft>
                      </a:pPr>
                      <a:r>
                        <a:rPr lang="en-US" sz="800" b="1" dirty="0" smtClean="0">
                          <a:latin typeface="Calibri"/>
                          <a:ea typeface="Times New Roman"/>
                        </a:rPr>
                        <a:t>Stakeholder</a:t>
                      </a:r>
                      <a:r>
                        <a:rPr lang="en-US" sz="800" b="1" baseline="0" dirty="0" smtClean="0">
                          <a:latin typeface="Calibri"/>
                          <a:ea typeface="Times New Roman"/>
                        </a:rPr>
                        <a:t> Acceptance</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3979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b="1" dirty="0" smtClean="0">
                          <a:latin typeface="Calibri"/>
                          <a:ea typeface="Times New Roman"/>
                        </a:rPr>
                        <a:t>Implementation Costs </a:t>
                      </a:r>
                      <a:r>
                        <a:rPr lang="en-US" sz="800" b="1" dirty="0">
                          <a:latin typeface="Calibri"/>
                          <a:ea typeface="Times New Roman"/>
                        </a:rPr>
                        <a:t>(federal &amp; SGF)</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800" b="1">
                          <a:latin typeface="Calibri"/>
                          <a:ea typeface="Times New Roman"/>
                        </a:rPr>
                        <a:t>5-Year Operational Costs (federal &amp; SGF)</a:t>
                      </a: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61247">
                <a:tc>
                  <a:txBody>
                    <a:bodyPr/>
                    <a:lstStyle/>
                    <a:p>
                      <a:pPr marL="0" marR="0">
                        <a:spcBef>
                          <a:spcPts val="0"/>
                        </a:spcBef>
                        <a:spcAft>
                          <a:spcPts val="0"/>
                        </a:spcAft>
                      </a:pPr>
                      <a:r>
                        <a:rPr lang="en-US" sz="800" b="1" dirty="0" smtClean="0">
                          <a:latin typeface="Calibri"/>
                          <a:ea typeface="Times New Roman"/>
                        </a:rPr>
                        <a:t>Minimum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79378">
                <a:tc>
                  <a:txBody>
                    <a:bodyPr/>
                    <a:lstStyle/>
                    <a:p>
                      <a:pPr marL="0" marR="0">
                        <a:spcBef>
                          <a:spcPts val="0"/>
                        </a:spcBef>
                        <a:spcAft>
                          <a:spcPts val="0"/>
                        </a:spcAft>
                      </a:pPr>
                      <a:r>
                        <a:rPr lang="en-US" sz="800" b="1" dirty="0" smtClean="0">
                          <a:latin typeface="Calibri"/>
                          <a:ea typeface="Times New Roman"/>
                        </a:rPr>
                        <a:t>Moderate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91212">
                <a:tc>
                  <a:txBody>
                    <a:bodyPr/>
                    <a:lstStyle/>
                    <a:p>
                      <a:pPr marL="0" marR="0">
                        <a:spcBef>
                          <a:spcPts val="0"/>
                        </a:spcBef>
                        <a:spcAft>
                          <a:spcPts val="0"/>
                        </a:spcAft>
                      </a:pPr>
                      <a:r>
                        <a:rPr lang="en-US" sz="800" b="1" dirty="0" smtClean="0">
                          <a:latin typeface="Calibri"/>
                          <a:ea typeface="Times New Roman"/>
                        </a:rPr>
                        <a:t>Maximum 2013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44">
                <a:tc>
                  <a:txBody>
                    <a:bodyPr/>
                    <a:lstStyle/>
                    <a:p>
                      <a:pPr marL="0" marR="0" algn="ctr">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54189">
                <a:tc>
                  <a:txBody>
                    <a:bodyPr/>
                    <a:lstStyle/>
                    <a:p>
                      <a:pPr marL="0" marR="0">
                        <a:spcBef>
                          <a:spcPts val="0"/>
                        </a:spcBef>
                        <a:spcAft>
                          <a:spcPts val="0"/>
                        </a:spcAft>
                      </a:pPr>
                      <a:r>
                        <a:rPr lang="en-US" sz="800" b="1" dirty="0" smtClean="0">
                          <a:latin typeface="Calibri"/>
                          <a:ea typeface="Times New Roman"/>
                        </a:rPr>
                        <a:t>2015 Interoperability</a:t>
                      </a:r>
                      <a:endParaRPr lang="en-US" sz="8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Calibri"/>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bwMode="auto">
          <a:xfrm>
            <a:off x="609600" y="990600"/>
            <a:ext cx="7924800" cy="4419600"/>
          </a:xfrm>
          <a:prstGeom prst="rect">
            <a:avLst/>
          </a:prstGeom>
          <a:noFill/>
          <a:ln w="9525">
            <a:noFill/>
            <a:miter lim="800000"/>
            <a:headEnd/>
            <a:tailEnd/>
          </a:ln>
        </p:spPr>
        <p:txBody>
          <a:bodyPr lIns="91420" tIns="45710" rIns="91420" bIns="45710"/>
          <a:lstStyle/>
          <a:p>
            <a:pPr marL="342900" lvl="2" indent="-342900">
              <a:defRPr/>
            </a:pPr>
            <a:endParaRPr lang="en-US" sz="1600" dirty="0" smtClean="0">
              <a:cs typeface="Arial" charset="0"/>
            </a:endParaRPr>
          </a:p>
          <a:p>
            <a:pPr marL="342900" lvl="2" indent="-342900">
              <a:defRPr/>
            </a:pPr>
            <a:r>
              <a:rPr lang="en-US" sz="1400" dirty="0" smtClean="0">
                <a:cs typeface="Arial" charset="0"/>
              </a:rPr>
              <a:t>Analysis of  Interoperability Alternatives – feasibility of alternatives versus </a:t>
            </a:r>
            <a:r>
              <a:rPr lang="en-US" sz="1400" dirty="0" err="1" smtClean="0">
                <a:cs typeface="Arial" charset="0"/>
              </a:rPr>
              <a:t>critieria</a:t>
            </a:r>
            <a:endParaRPr lang="en-US" sz="1400" dirty="0" smtClean="0">
              <a:cs typeface="Arial" charset="0"/>
            </a:endParaRPr>
          </a:p>
          <a:p>
            <a:pPr marL="0" lvl="2">
              <a:buFont typeface="Arial" pitchFamily="34" charset="0"/>
              <a:buChar char="•"/>
              <a:defRPr/>
            </a:pPr>
            <a:endParaRPr lang="en-US" sz="800" dirty="0" smtClean="0">
              <a:cs typeface="Arial" charset="0"/>
            </a:endParaRPr>
          </a:p>
          <a:p>
            <a:pP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smtClean="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a:p>
            <a:pPr>
              <a:buFont typeface="Arial" pitchFamily="34" charset="0"/>
              <a:buChar char="•"/>
              <a:defRPr/>
            </a:pPr>
            <a:endParaRPr lang="en-US" sz="1600" dirty="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i="1" dirty="0" smtClean="0"/>
              <a:t>Interoperability Decision Criteria</a:t>
            </a:r>
            <a:endParaRPr lang="en-US" sz="3600" i="1" dirty="0"/>
          </a:p>
        </p:txBody>
      </p:sp>
      <p:graphicFrame>
        <p:nvGraphicFramePr>
          <p:cNvPr id="4" name="Table 3"/>
          <p:cNvGraphicFramePr>
            <a:graphicFrameLocks noGrp="1"/>
          </p:cNvGraphicFramePr>
          <p:nvPr/>
        </p:nvGraphicFramePr>
        <p:xfrm>
          <a:off x="609600" y="1066800"/>
          <a:ext cx="8077200" cy="5069887"/>
        </p:xfrm>
        <a:graphic>
          <a:graphicData uri="http://schemas.openxmlformats.org/drawingml/2006/table">
            <a:tbl>
              <a:tblPr/>
              <a:tblGrid>
                <a:gridCol w="8077200"/>
              </a:tblGrid>
              <a:tr h="834632">
                <a:tc>
                  <a:txBody>
                    <a:bodyPr/>
                    <a:lstStyle/>
                    <a:p>
                      <a:pPr marL="0" marR="0" indent="0">
                        <a:spcBef>
                          <a:spcPts val="0"/>
                        </a:spcBef>
                        <a:spcAft>
                          <a:spcPts val="0"/>
                        </a:spcAft>
                        <a:tabLst>
                          <a:tab pos="1200150" algn="l"/>
                        </a:tabLst>
                      </a:pPr>
                      <a:r>
                        <a:rPr lang="en-US" sz="1200" b="1" dirty="0">
                          <a:latin typeface="Calibri"/>
                          <a:ea typeface="Calibri"/>
                          <a:cs typeface="Times New Roman"/>
                        </a:rPr>
                        <a:t>Consumer Experience</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Make enrolling in coverage for the individual/household as fast and as simple as possible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Balance administrative simplicity, efficiency and effectiveness</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Enable continuity of care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Provide user-friendly access to all </a:t>
                      </a:r>
                      <a:r>
                        <a:rPr lang="en-US" sz="1200" dirty="0" smtClean="0">
                          <a:latin typeface="Calibri"/>
                          <a:ea typeface="Calibri"/>
                          <a:cs typeface="Times New Roman"/>
                        </a:rPr>
                        <a:t>eligible</a:t>
                      </a:r>
                      <a:r>
                        <a:rPr lang="en-US" sz="1200" baseline="0" dirty="0" smtClean="0">
                          <a:latin typeface="Calibri"/>
                          <a:ea typeface="Calibri"/>
                          <a:cs typeface="Times New Roman"/>
                        </a:rPr>
                        <a:t> CO citizens</a:t>
                      </a:r>
                      <a:r>
                        <a:rPr lang="en-US" sz="1200" dirty="0" smtClean="0">
                          <a:latin typeface="Calibri"/>
                          <a:ea typeface="Calibri"/>
                          <a:cs typeface="Times New Roman"/>
                        </a:rPr>
                        <a:t> </a:t>
                      </a:r>
                      <a:r>
                        <a:rPr lang="en-US" sz="1200" dirty="0">
                          <a:latin typeface="Calibri"/>
                          <a:ea typeface="Calibri"/>
                          <a:cs typeface="Times New Roman"/>
                        </a:rPr>
                        <a:t>and </a:t>
                      </a:r>
                      <a:r>
                        <a:rPr lang="en-US" sz="1200" dirty="0" smtClean="0">
                          <a:latin typeface="Calibri"/>
                          <a:ea typeface="Calibri"/>
                          <a:cs typeface="Times New Roman"/>
                        </a:rPr>
                        <a:t>small CO </a:t>
                      </a:r>
                      <a:r>
                        <a:rPr lang="en-US" sz="1200" dirty="0">
                          <a:latin typeface="Calibri"/>
                          <a:ea typeface="Calibri"/>
                          <a:cs typeface="Times New Roman"/>
                        </a:rPr>
                        <a:t>businesses that desire access</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a:t>
                      </a:r>
                      <a:r>
                        <a:rPr lang="en-US" sz="1200" dirty="0" smtClean="0">
                          <a:latin typeface="Calibri"/>
                          <a:ea typeface="Calibri"/>
                          <a:cs typeface="Times New Roman"/>
                        </a:rPr>
                        <a:t>State</a:t>
                      </a:r>
                      <a:r>
                        <a:rPr lang="en-US" sz="1200" baseline="0" dirty="0" smtClean="0">
                          <a:latin typeface="Calibri"/>
                          <a:ea typeface="Calibri"/>
                          <a:cs typeface="Times New Roman"/>
                        </a:rPr>
                        <a:t> </a:t>
                      </a:r>
                      <a:r>
                        <a:rPr lang="en-US" sz="1200" dirty="0" smtClean="0">
                          <a:latin typeface="Calibri"/>
                          <a:ea typeface="Calibri"/>
                          <a:cs typeface="Times New Roman"/>
                        </a:rPr>
                        <a:t>systems and business processes as appropriate</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869">
                <a:tc>
                  <a:txBody>
                    <a:bodyPr/>
                    <a:lstStyle/>
                    <a:p>
                      <a:pPr marL="0" marR="0" indent="0">
                        <a:spcBef>
                          <a:spcPts val="0"/>
                        </a:spcBef>
                        <a:spcAft>
                          <a:spcPts val="0"/>
                        </a:spcAft>
                        <a:tabLst>
                          <a:tab pos="1200150" algn="l"/>
                        </a:tabLst>
                      </a:pPr>
                      <a:r>
                        <a:rPr lang="en-US" sz="1200" b="1" dirty="0">
                          <a:latin typeface="Calibri"/>
                          <a:ea typeface="Calibri"/>
                          <a:cs typeface="Times New Roman"/>
                        </a:rPr>
                        <a:t>Reliability/Simplicity in Getting Consumer Enrolled</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Make enrolling in coverage for the individual/household as fast and as simple as possible</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the </a:t>
                      </a:r>
                      <a:r>
                        <a:rPr lang="en-US" sz="1200" dirty="0" smtClean="0">
                          <a:latin typeface="Calibri"/>
                          <a:ea typeface="Calibri"/>
                          <a:cs typeface="Times New Roman"/>
                        </a:rPr>
                        <a:t>State</a:t>
                      </a:r>
                      <a:r>
                        <a:rPr lang="en-US" sz="1200" baseline="0" dirty="0" smtClean="0">
                          <a:latin typeface="Calibri"/>
                          <a:ea typeface="Calibri"/>
                          <a:cs typeface="Times New Roman"/>
                        </a:rPr>
                        <a:t> system(s) and business processes</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947">
                <a:tc>
                  <a:txBody>
                    <a:bodyPr/>
                    <a:lstStyle/>
                    <a:p>
                      <a:pPr marL="0" marR="0" indent="0">
                        <a:spcBef>
                          <a:spcPts val="0"/>
                        </a:spcBef>
                        <a:spcAft>
                          <a:spcPts val="0"/>
                        </a:spcAft>
                        <a:tabLst>
                          <a:tab pos="1200150" algn="l"/>
                        </a:tabLst>
                      </a:pPr>
                      <a:r>
                        <a:rPr lang="en-US" sz="1200" b="1" dirty="0">
                          <a:latin typeface="Calibri"/>
                          <a:ea typeface="Calibri"/>
                          <a:cs typeface="Times New Roman"/>
                        </a:rPr>
                        <a:t>Reliability/Backend Complexity of Having All Solution Components Fully Functioning</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with the </a:t>
                      </a:r>
                      <a:r>
                        <a:rPr lang="en-US" sz="1200" dirty="0" smtClean="0">
                          <a:latin typeface="Calibri"/>
                          <a:ea typeface="Calibri"/>
                          <a:cs typeface="Times New Roman"/>
                        </a:rPr>
                        <a:t>other systems w/o reducing reliability</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74">
                <a:tc>
                  <a:txBody>
                    <a:bodyPr/>
                    <a:lstStyle/>
                    <a:p>
                      <a:pPr marL="0" marR="0" indent="0">
                        <a:spcBef>
                          <a:spcPts val="0"/>
                        </a:spcBef>
                        <a:spcAft>
                          <a:spcPts val="0"/>
                        </a:spcAft>
                        <a:tabLst>
                          <a:tab pos="1200150" algn="l"/>
                        </a:tabLst>
                      </a:pPr>
                      <a:r>
                        <a:rPr lang="en-US" sz="1200" b="1" dirty="0">
                          <a:latin typeface="Calibri"/>
                          <a:ea typeface="Calibri"/>
                          <a:cs typeface="Times New Roman"/>
                        </a:rPr>
                        <a:t>Privacy and Security</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Leverage and integrate </a:t>
                      </a:r>
                      <a:r>
                        <a:rPr lang="en-US" sz="1200" dirty="0" smtClean="0">
                          <a:latin typeface="Calibri"/>
                          <a:ea typeface="Calibri"/>
                          <a:cs typeface="Times New Roman"/>
                        </a:rPr>
                        <a:t>security, i.e. account management and MPI</a:t>
                      </a:r>
                    </a:p>
                    <a:p>
                      <a:pPr marL="0" marR="0" indent="0">
                        <a:spcBef>
                          <a:spcPts val="0"/>
                        </a:spcBef>
                        <a:spcAft>
                          <a:spcPts val="0"/>
                        </a:spcAft>
                        <a:tabLst>
                          <a:tab pos="1200150" algn="l"/>
                        </a:tabLst>
                      </a:pPr>
                      <a:r>
                        <a:rPr lang="en-US" sz="1200" baseline="0" dirty="0" smtClean="0">
                          <a:latin typeface="Calibri"/>
                          <a:ea typeface="Calibri"/>
                          <a:cs typeface="Times New Roman"/>
                        </a:rPr>
                        <a:t>- Minimize proliferation  and transmission of PII</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584">
                <a:tc>
                  <a:txBody>
                    <a:bodyPr/>
                    <a:lstStyle/>
                    <a:p>
                      <a:pPr marL="0" marR="0" indent="0">
                        <a:spcBef>
                          <a:spcPts val="0"/>
                        </a:spcBef>
                        <a:spcAft>
                          <a:spcPts val="0"/>
                        </a:spcAft>
                        <a:tabLst>
                          <a:tab pos="1200150" algn="l"/>
                        </a:tabLst>
                      </a:pPr>
                      <a:r>
                        <a:rPr lang="en-US" sz="1200" b="1" dirty="0">
                          <a:latin typeface="Calibri"/>
                          <a:ea typeface="Calibri"/>
                          <a:cs typeface="Times New Roman"/>
                        </a:rPr>
                        <a:t>Cost</a:t>
                      </a:r>
                      <a:r>
                        <a:rPr lang="en-US" sz="1200" dirty="0">
                          <a:latin typeface="Calibri"/>
                          <a:ea typeface="Calibri"/>
                          <a:cs typeface="Times New Roman"/>
                        </a:rPr>
                        <a:t/>
                      </a:r>
                      <a:br>
                        <a:rPr lang="en-US" sz="1200"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Minimize costs to </a:t>
                      </a:r>
                      <a:r>
                        <a:rPr lang="en-US" sz="1200" baseline="0" dirty="0" smtClean="0">
                          <a:latin typeface="Calibri"/>
                          <a:ea typeface="Calibri"/>
                          <a:cs typeface="Times New Roman"/>
                        </a:rPr>
                        <a:t> the COHBE, </a:t>
                      </a:r>
                      <a:r>
                        <a:rPr lang="en-US" sz="1200" dirty="0" smtClean="0">
                          <a:latin typeface="Calibri"/>
                          <a:ea typeface="Calibri"/>
                          <a:cs typeface="Times New Roman"/>
                        </a:rPr>
                        <a:t>consumers</a:t>
                      </a:r>
                      <a:r>
                        <a:rPr lang="en-US" sz="1200" dirty="0">
                          <a:latin typeface="Calibri"/>
                          <a:ea typeface="Calibri"/>
                          <a:cs typeface="Times New Roman"/>
                        </a:rPr>
                        <a:t>, employers and </a:t>
                      </a:r>
                      <a:r>
                        <a:rPr lang="en-US" sz="1200" dirty="0" smtClean="0">
                          <a:latin typeface="Calibri"/>
                          <a:ea typeface="Calibri"/>
                          <a:cs typeface="Times New Roman"/>
                        </a:rPr>
                        <a:t>carriers</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indent="0">
                        <a:spcBef>
                          <a:spcPts val="0"/>
                        </a:spcBef>
                        <a:spcAft>
                          <a:spcPts val="0"/>
                        </a:spcAft>
                        <a:tabLst>
                          <a:tab pos="1200150" algn="l"/>
                        </a:tabLst>
                      </a:pPr>
                      <a:r>
                        <a:rPr lang="en-US" sz="1200" b="1" dirty="0">
                          <a:latin typeface="Calibri"/>
                          <a:ea typeface="Calibri"/>
                          <a:cs typeface="Times New Roman"/>
                        </a:rPr>
                        <a:t>Risk to </a:t>
                      </a:r>
                      <a:r>
                        <a:rPr lang="en-US" sz="1200" b="1" dirty="0" smtClean="0">
                          <a:latin typeface="Calibri"/>
                          <a:ea typeface="Calibri"/>
                          <a:cs typeface="Times New Roman"/>
                        </a:rPr>
                        <a:t>COHBE </a:t>
                      </a:r>
                      <a:r>
                        <a:rPr lang="en-US" sz="1200" b="1" dirty="0">
                          <a:latin typeface="Calibri"/>
                          <a:ea typeface="Calibri"/>
                          <a:cs typeface="Times New Roman"/>
                        </a:rPr>
                        <a:t>Project Deadlines</a:t>
                      </a:r>
                      <a:br>
                        <a:rPr lang="en-US" sz="1200" b="1" dirty="0">
                          <a:latin typeface="Calibri"/>
                          <a:ea typeface="Calibri"/>
                          <a:cs typeface="Times New Roman"/>
                        </a:rPr>
                      </a:br>
                      <a:r>
                        <a:rPr lang="en-US" sz="1200" dirty="0" smtClean="0">
                          <a:latin typeface="Calibri"/>
                          <a:ea typeface="Calibri"/>
                          <a:cs typeface="Times New Roman"/>
                        </a:rPr>
                        <a:t>- </a:t>
                      </a:r>
                      <a:r>
                        <a:rPr lang="en-US" sz="1200" dirty="0">
                          <a:latin typeface="Calibri"/>
                          <a:ea typeface="Calibri"/>
                          <a:cs typeface="Times New Roman"/>
                        </a:rPr>
                        <a:t>Minimize Risks of:  1) not meeting federal milestones, 2) delivering baseline scope and 3) completing the project within the baseline budget</a:t>
                      </a: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756">
                <a:tc>
                  <a:txBody>
                    <a:bodyPr/>
                    <a:lstStyle/>
                    <a:p>
                      <a:pPr marL="0" marR="0" indent="0">
                        <a:spcBef>
                          <a:spcPts val="0"/>
                        </a:spcBef>
                        <a:spcAft>
                          <a:spcPts val="0"/>
                        </a:spcAft>
                        <a:tabLst>
                          <a:tab pos="1200150" algn="l"/>
                        </a:tabLst>
                      </a:pPr>
                      <a:r>
                        <a:rPr lang="en-US" sz="1200" b="1" dirty="0">
                          <a:latin typeface="Calibri"/>
                          <a:ea typeface="Calibri"/>
                          <a:cs typeface="Times New Roman"/>
                        </a:rPr>
                        <a:t>Strategic Direction and Latitude</a:t>
                      </a:r>
                      <a:endParaRPr lang="en-US" sz="1200" dirty="0">
                        <a:latin typeface="Calibri"/>
                        <a:ea typeface="Calibri"/>
                        <a:cs typeface="Times New Roman"/>
                      </a:endParaRPr>
                    </a:p>
                    <a:p>
                      <a:pPr marL="0" marR="0" indent="0">
                        <a:spcBef>
                          <a:spcPts val="0"/>
                        </a:spcBef>
                        <a:spcAft>
                          <a:spcPts val="0"/>
                        </a:spcAft>
                        <a:tabLst>
                          <a:tab pos="1200150" algn="l"/>
                        </a:tabLst>
                      </a:pPr>
                      <a:r>
                        <a:rPr lang="en-US" sz="1200" dirty="0">
                          <a:latin typeface="Calibri"/>
                          <a:ea typeface="Calibri"/>
                          <a:cs typeface="Times New Roman"/>
                        </a:rPr>
                        <a:t>- Maximize flexibility to change its direction; enable the state to go in a different direction in the future without </a:t>
                      </a:r>
                      <a:r>
                        <a:rPr lang="en-US" sz="1200" dirty="0" smtClean="0">
                          <a:latin typeface="Calibri"/>
                          <a:ea typeface="Calibri"/>
                          <a:cs typeface="Times New Roman"/>
                        </a:rPr>
                        <a:t>COHBE</a:t>
                      </a:r>
                      <a:r>
                        <a:rPr lang="en-US" sz="1200" baseline="0" dirty="0" smtClean="0">
                          <a:latin typeface="Calibri"/>
                          <a:ea typeface="Calibri"/>
                          <a:cs typeface="Times New Roman"/>
                        </a:rPr>
                        <a:t> or S</a:t>
                      </a:r>
                      <a:r>
                        <a:rPr lang="en-US" sz="1200" dirty="0" smtClean="0">
                          <a:latin typeface="Calibri"/>
                          <a:ea typeface="Calibri"/>
                          <a:cs typeface="Times New Roman"/>
                        </a:rPr>
                        <a:t>tate </a:t>
                      </a:r>
                      <a:r>
                        <a:rPr lang="en-US" sz="1200" dirty="0">
                          <a:latin typeface="Calibri"/>
                          <a:ea typeface="Calibri"/>
                          <a:cs typeface="Times New Roman"/>
                        </a:rPr>
                        <a:t>incurring a large potential cost impact or disruption to end users; this could include a different </a:t>
                      </a:r>
                      <a:r>
                        <a:rPr lang="en-US" sz="1200" dirty="0" smtClean="0">
                          <a:latin typeface="Calibri"/>
                          <a:ea typeface="Calibri"/>
                          <a:cs typeface="Times New Roman"/>
                        </a:rPr>
                        <a:t>Exchange </a:t>
                      </a:r>
                      <a:r>
                        <a:rPr lang="en-US" sz="1200" dirty="0">
                          <a:latin typeface="Calibri"/>
                          <a:ea typeface="Calibri"/>
                          <a:cs typeface="Times New Roman"/>
                        </a:rPr>
                        <a:t>solution provider (re-compete) or a different </a:t>
                      </a:r>
                      <a:r>
                        <a:rPr lang="en-US" sz="1200" dirty="0" smtClean="0">
                          <a:latin typeface="Calibri"/>
                          <a:ea typeface="Calibri"/>
                          <a:cs typeface="Times New Roman"/>
                        </a:rPr>
                        <a:t>Exchange</a:t>
                      </a:r>
                      <a:r>
                        <a:rPr lang="en-US" sz="1200" baseline="0" dirty="0" smtClean="0">
                          <a:latin typeface="Calibri"/>
                          <a:ea typeface="Calibri"/>
                          <a:cs typeface="Times New Roman"/>
                        </a:rPr>
                        <a:t> </a:t>
                      </a:r>
                      <a:r>
                        <a:rPr lang="en-US" sz="1200" dirty="0" smtClean="0">
                          <a:latin typeface="Calibri"/>
                          <a:ea typeface="Calibri"/>
                          <a:cs typeface="Times New Roman"/>
                        </a:rPr>
                        <a:t>solution </a:t>
                      </a:r>
                      <a:r>
                        <a:rPr lang="en-US" sz="1200" dirty="0">
                          <a:latin typeface="Calibri"/>
                          <a:ea typeface="Calibri"/>
                          <a:cs typeface="Times New Roman"/>
                        </a:rPr>
                        <a:t>direction such as building or buying the HIX software and integrating </a:t>
                      </a:r>
                      <a:r>
                        <a:rPr lang="en-US" sz="1200" dirty="0" smtClean="0">
                          <a:latin typeface="Calibri"/>
                          <a:ea typeface="Calibri"/>
                          <a:cs typeface="Times New Roman"/>
                        </a:rPr>
                        <a:t>with</a:t>
                      </a:r>
                      <a:r>
                        <a:rPr lang="en-US" sz="1200" baseline="0" dirty="0" smtClean="0">
                          <a:latin typeface="Calibri"/>
                          <a:ea typeface="Calibri"/>
                          <a:cs typeface="Times New Roman"/>
                        </a:rPr>
                        <a:t> State system in future</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756">
                <a:tc>
                  <a:txBody>
                    <a:bodyPr/>
                    <a:lstStyle/>
                    <a:p>
                      <a:pPr marL="0" marR="0" indent="0">
                        <a:spcBef>
                          <a:spcPts val="0"/>
                        </a:spcBef>
                        <a:spcAft>
                          <a:spcPts val="0"/>
                        </a:spcAft>
                        <a:tabLst>
                          <a:tab pos="1200150" algn="l"/>
                        </a:tabLst>
                      </a:pPr>
                      <a:r>
                        <a:rPr lang="en-US" sz="1200" b="1" dirty="0" smtClean="0">
                          <a:latin typeface="Calibri"/>
                          <a:ea typeface="Calibri"/>
                          <a:cs typeface="Times New Roman"/>
                        </a:rPr>
                        <a:t>Stakeholder</a:t>
                      </a:r>
                      <a:r>
                        <a:rPr lang="en-US" sz="1200" b="1" baseline="0" dirty="0" smtClean="0">
                          <a:latin typeface="Calibri"/>
                          <a:ea typeface="Calibri"/>
                          <a:cs typeface="Times New Roman"/>
                        </a:rPr>
                        <a:t> </a:t>
                      </a:r>
                      <a:r>
                        <a:rPr lang="en-US" sz="1200" b="1" dirty="0" smtClean="0">
                          <a:latin typeface="Calibri"/>
                          <a:ea typeface="Calibri"/>
                          <a:cs typeface="Times New Roman"/>
                        </a:rPr>
                        <a:t>Acceptability</a:t>
                      </a:r>
                    </a:p>
                    <a:p>
                      <a:pPr marL="0" marR="0" indent="0">
                        <a:spcBef>
                          <a:spcPts val="0"/>
                        </a:spcBef>
                        <a:spcAft>
                          <a:spcPts val="0"/>
                        </a:spcAft>
                        <a:tabLst>
                          <a:tab pos="1200150" algn="l"/>
                        </a:tabLst>
                      </a:pPr>
                      <a:r>
                        <a:rPr lang="en-US" sz="1200" dirty="0" smtClean="0">
                          <a:latin typeface="Calibri"/>
                          <a:ea typeface="Calibri"/>
                          <a:cs typeface="Times New Roman"/>
                        </a:rPr>
                        <a:t>- Recognize limitations of interoperability given political</a:t>
                      </a:r>
                      <a:r>
                        <a:rPr lang="en-US" sz="1200" baseline="0" dirty="0" smtClean="0">
                          <a:latin typeface="Calibri"/>
                          <a:ea typeface="Calibri"/>
                          <a:cs typeface="Times New Roman"/>
                        </a:rPr>
                        <a:t> realities, funding constraints, etc.</a:t>
                      </a:r>
                      <a:endParaRPr lang="en-US" sz="1200" dirty="0">
                        <a:latin typeface="Calibri"/>
                        <a:ea typeface="Calibri"/>
                        <a:cs typeface="Times New Roman"/>
                      </a:endParaRPr>
                    </a:p>
                  </a:txBody>
                  <a:tcPr marL="52164" marR="52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7530C52-0035-4197-AEBC-44BE4B952E13}" type="slidenum">
              <a:rPr lang="en-US" smtClean="0"/>
              <a:pPr/>
              <a:t>22</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Additional Information from RFI Process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bwMode="auto">
          <a:xfrm>
            <a:off x="8647113" y="6408738"/>
            <a:ext cx="366712" cy="365125"/>
          </a:xfrm>
          <a:prstGeom prst="rect">
            <a:avLst/>
          </a:prstGeom>
          <a:noFill/>
          <a:ln>
            <a:miter lim="800000"/>
            <a:headEnd/>
            <a:tailEnd/>
          </a:ln>
        </p:spPr>
        <p:txBody>
          <a:bodyPr/>
          <a:lstStyle/>
          <a:p>
            <a:fld id="{1FF35DCB-6430-440F-A1DF-8D83F98F2615}" type="slidenum">
              <a:rPr lang="en-US"/>
              <a:pPr/>
              <a:t>24</a:t>
            </a:fld>
            <a:endParaRPr lang="en-US"/>
          </a:p>
        </p:txBody>
      </p:sp>
      <p:graphicFrame>
        <p:nvGraphicFramePr>
          <p:cNvPr id="6" name="Group 71"/>
          <p:cNvGraphicFramePr>
            <a:graphicFrameLocks noGrp="1"/>
          </p:cNvGraphicFramePr>
          <p:nvPr/>
        </p:nvGraphicFramePr>
        <p:xfrm>
          <a:off x="228600" y="1203325"/>
          <a:ext cx="8686800" cy="4444683"/>
        </p:xfrm>
        <a:graphic>
          <a:graphicData uri="http://schemas.openxmlformats.org/drawingml/2006/table">
            <a:tbl>
              <a:tblPr/>
              <a:tblGrid>
                <a:gridCol w="1338263"/>
                <a:gridCol w="928687"/>
                <a:gridCol w="935038"/>
                <a:gridCol w="866775"/>
                <a:gridCol w="1585912"/>
                <a:gridCol w="1230313"/>
                <a:gridCol w="936625"/>
                <a:gridCol w="865187"/>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Company Respondents</a:t>
                      </a:r>
                      <a:endParaRPr kumimoji="0" lang="en-US" sz="18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End-to-End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Solution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Exchanges</a:t>
                      </a:r>
                      <a:endParaRPr kumimoji="0" lang="en-US" sz="18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Operating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Model  </a:t>
                      </a:r>
                      <a:endParaRPr kumimoji="0" lang="en-US" sz="18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Current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Clients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Partners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MAGI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Rules engine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ACS/Choice/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pitchFamily="-1" charset="-128"/>
                          <a:cs typeface="Arial" charset="0"/>
                        </a:rPr>
                        <a:t>Benefitfocus </a:t>
                      </a: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SaaS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FL, NJ, CT, VA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Insurance companies, employers, education systems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Choice Admin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Benefitfocus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Implements with an independent rules engine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custom – proprietary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Connecture/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MAXIMUS </a:t>
                      </a: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license &amp; SaaS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CA, TX, CO, IA, NY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MAXIMUS (prime)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designing for MN prototype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open source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Getinsured.com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Individual &amp;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license &amp; SaaS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Accenture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Drools Flow (jBPM5)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CGI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Individual &amp; 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license &amp; Saas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Federal Exchange, New England states, UT, CMS, CCIIO;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hCentive, Exeter, Policy Studies (PSI)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COTS – HIE360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Vendors w/ partial solution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BenefitMall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SHOP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SaaS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pmpm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CO – Anthem BCBS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MD – CareFirst BCBS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CO broker – Jim Sugden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MD – Dell, Oracle, Cognascante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TPA, premium aggregation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pmpm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130,000+ using payroll &amp; benefit mgmt services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Solution works with a number of structures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custom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pitchFamily="-1" charset="-128"/>
                          <a:cs typeface="Arial" charset="0"/>
                        </a:rPr>
                        <a:t>eHealth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Arial" charset="0"/>
                          <a:ea typeface="ＭＳ Ｐゴシック" pitchFamily="-1" charset="-128"/>
                          <a:cs typeface="Arial" charset="0"/>
                        </a:rPr>
                        <a:t>Individual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SaaS only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Mass HealthConnector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Florida w/Ceridian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Deloitte (MN, WA)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Support–Ceridian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pitchFamily="-1" charset="-128"/>
                          <a:cs typeface="Arial" charset="0"/>
                        </a:rPr>
                        <a:t>No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itle 1"/>
          <p:cNvSpPr>
            <a:spLocks noGrp="1"/>
          </p:cNvSpPr>
          <p:nvPr>
            <p:ph type="title"/>
          </p:nvPr>
        </p:nvSpPr>
        <p:spPr>
          <a:xfrm>
            <a:off x="152400" y="387677"/>
            <a:ext cx="3895618" cy="523220"/>
          </a:xfrm>
        </p:spPr>
        <p:txBody>
          <a:bodyPr wrap="none">
            <a:sp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ea typeface="+mj-ea"/>
                <a:cs typeface="+mj-cs"/>
              </a:rPr>
              <a:t>COHBE RFI Summary</a:t>
            </a:r>
            <a:endParaRPr lang="en-US" sz="2800" i="1" dirty="0">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Evaluation Committee</a:t>
            </a:r>
          </a:p>
        </p:txBody>
      </p:sp>
      <p:sp>
        <p:nvSpPr>
          <p:cNvPr id="4" name="Slide Number Placeholder 3"/>
          <p:cNvSpPr>
            <a:spLocks noGrp="1"/>
          </p:cNvSpPr>
          <p:nvPr>
            <p:ph type="sldNum" sz="quarter" idx="12"/>
          </p:nvPr>
        </p:nvSpPr>
        <p:spPr/>
        <p:txBody>
          <a:bodyPr/>
          <a:lstStyle/>
          <a:p>
            <a:fld id="{A7530C52-0035-4197-AEBC-44BE4B952E13}"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2800" i="1" dirty="0" smtClean="0"/>
              <a:t>Evaluation Committee</a:t>
            </a:r>
            <a:endParaRPr lang="en-US" sz="2800" i="1" dirty="0"/>
          </a:p>
        </p:txBody>
      </p:sp>
      <p:sp>
        <p:nvSpPr>
          <p:cNvPr id="4" name="Content Placeholder 2"/>
          <p:cNvSpPr txBox="1">
            <a:spLocks/>
          </p:cNvSpPr>
          <p:nvPr/>
        </p:nvSpPr>
        <p:spPr bwMode="auto">
          <a:xfrm>
            <a:off x="609600" y="1066800"/>
            <a:ext cx="8077200" cy="4419600"/>
          </a:xfrm>
          <a:prstGeom prst="rect">
            <a:avLst/>
          </a:prstGeom>
          <a:noFill/>
          <a:ln w="9525">
            <a:noFill/>
            <a:miter lim="800000"/>
            <a:headEnd/>
            <a:tailEnd/>
          </a:ln>
        </p:spPr>
        <p:txBody>
          <a:bodyPr lIns="91420" tIns="45710" rIns="91420" bIns="45710"/>
          <a:lstStyle/>
          <a:p>
            <a:pPr marL="457200" indent="-457200">
              <a:defRPr/>
            </a:pPr>
            <a:r>
              <a:rPr lang="en-US" b="1" dirty="0" smtClean="0">
                <a:cs typeface="Arial" charset="0"/>
              </a:rPr>
              <a:t>Proposed Committee members:</a:t>
            </a:r>
          </a:p>
          <a:p>
            <a:pPr marL="457200" indent="-457200">
              <a:defRPr/>
            </a:pPr>
            <a:endParaRPr lang="en-US" b="1" dirty="0" smtClean="0">
              <a:cs typeface="Arial" charset="0"/>
            </a:endParaRPr>
          </a:p>
          <a:p>
            <a:pPr marL="457200" indent="-457200">
              <a:buFont typeface="+mj-lt"/>
              <a:buAutoNum type="arabicPeriod"/>
              <a:defRPr/>
            </a:pPr>
            <a:r>
              <a:rPr lang="en-US" sz="1400" dirty="0" smtClean="0">
                <a:cs typeface="Arial" charset="0"/>
              </a:rPr>
              <a:t>Patty	</a:t>
            </a:r>
            <a:r>
              <a:rPr lang="en-US" sz="1400" dirty="0" err="1" smtClean="0">
                <a:cs typeface="Arial" charset="0"/>
              </a:rPr>
              <a:t>Fontneau</a:t>
            </a:r>
            <a:r>
              <a:rPr lang="en-US" sz="1400" dirty="0" smtClean="0">
                <a:cs typeface="Arial" charset="0"/>
              </a:rPr>
              <a:t>	COHBE - ED</a:t>
            </a:r>
          </a:p>
          <a:p>
            <a:pPr marL="457200" indent="-457200">
              <a:buFont typeface="+mj-lt"/>
              <a:buAutoNum type="arabicPeriod"/>
              <a:defRPr/>
            </a:pPr>
            <a:r>
              <a:rPr lang="en-US" sz="1400" dirty="0" smtClean="0">
                <a:cs typeface="Arial" charset="0"/>
              </a:rPr>
              <a:t>Shawn </a:t>
            </a:r>
            <a:r>
              <a:rPr lang="en-US" sz="1400" dirty="0" err="1" smtClean="0">
                <a:cs typeface="Arial" charset="0"/>
              </a:rPr>
              <a:t>Raintree</a:t>
            </a:r>
            <a:r>
              <a:rPr lang="en-US" sz="1400" dirty="0" smtClean="0">
                <a:cs typeface="Arial" charset="0"/>
              </a:rPr>
              <a:t>	COHBE - Staff</a:t>
            </a:r>
          </a:p>
          <a:p>
            <a:pPr marL="457200" indent="-457200">
              <a:buFont typeface="+mj-lt"/>
              <a:buAutoNum type="arabicPeriod"/>
              <a:defRPr/>
            </a:pPr>
            <a:r>
              <a:rPr lang="en-US" sz="1400" dirty="0" err="1" smtClean="0">
                <a:cs typeface="Arial" charset="0"/>
              </a:rPr>
              <a:t>Myong</a:t>
            </a:r>
            <a:r>
              <a:rPr lang="en-US" sz="1400" dirty="0" smtClean="0">
                <a:cs typeface="Arial" charset="0"/>
              </a:rPr>
              <a:t> Kim	COHBE - Staff</a:t>
            </a:r>
          </a:p>
          <a:p>
            <a:pPr marL="457200" indent="-457200">
              <a:buFont typeface="+mj-lt"/>
              <a:buAutoNum type="arabicPeriod"/>
              <a:defRPr/>
            </a:pPr>
            <a:r>
              <a:rPr lang="en-US" sz="1400" dirty="0" smtClean="0">
                <a:cs typeface="Arial" charset="0"/>
              </a:rPr>
              <a:t>Nathan Wilkes	COHBE - Board</a:t>
            </a:r>
          </a:p>
          <a:p>
            <a:pPr marL="457200" indent="-457200">
              <a:buFont typeface="+mj-lt"/>
              <a:buAutoNum type="arabicPeriod"/>
              <a:defRPr/>
            </a:pPr>
            <a:r>
              <a:rPr lang="en-US" sz="1400" dirty="0" smtClean="0">
                <a:cs typeface="Arial" charset="0"/>
              </a:rPr>
              <a:t>TBD		Technology Company Executive</a:t>
            </a:r>
          </a:p>
          <a:p>
            <a:pPr marL="457200" indent="-457200">
              <a:buFont typeface="+mj-lt"/>
              <a:buAutoNum type="arabicPeriod"/>
              <a:defRPr/>
            </a:pPr>
            <a:r>
              <a:rPr lang="en-US" sz="1400" dirty="0" smtClean="0">
                <a:cs typeface="Arial" charset="0"/>
              </a:rPr>
              <a:t>TBD		OIT</a:t>
            </a:r>
          </a:p>
          <a:p>
            <a:pPr marL="457200" indent="-457200">
              <a:buFont typeface="+mj-lt"/>
              <a:buAutoNum type="arabicPeriod"/>
              <a:defRPr/>
            </a:pPr>
            <a:r>
              <a:rPr lang="en-US" sz="1400" dirty="0" smtClean="0">
                <a:cs typeface="Arial" charset="0"/>
              </a:rPr>
              <a:t>TBD		HCPF</a:t>
            </a:r>
          </a:p>
          <a:p>
            <a:pPr marL="457200" indent="-457200">
              <a:buFont typeface="+mj-lt"/>
              <a:buAutoNum type="arabicPeriod"/>
              <a:defRPr/>
            </a:pPr>
            <a:r>
              <a:rPr lang="en-US" sz="1400" dirty="0" smtClean="0">
                <a:cs typeface="Arial" charset="0"/>
              </a:rPr>
              <a:t>TBD		DOI</a:t>
            </a:r>
          </a:p>
          <a:p>
            <a:pPr marL="457200" indent="-457200">
              <a:buFont typeface="+mj-lt"/>
              <a:buAutoNum type="arabicPeriod"/>
              <a:defRPr/>
            </a:pPr>
            <a:endParaRPr lang="en-US" sz="1400" dirty="0" smtClean="0">
              <a:cs typeface="Arial" charset="0"/>
            </a:endParaRPr>
          </a:p>
          <a:p>
            <a:pPr marL="457200" indent="-457200">
              <a:defRPr/>
            </a:pPr>
            <a:r>
              <a:rPr lang="en-US" b="1" dirty="0" smtClean="0">
                <a:cs typeface="Arial" charset="0"/>
              </a:rPr>
              <a:t>Support Staff:</a:t>
            </a:r>
          </a:p>
          <a:p>
            <a:pPr marL="457200" indent="-457200">
              <a:defRPr/>
            </a:pPr>
            <a:endParaRPr lang="en-US" b="1" dirty="0" smtClean="0">
              <a:cs typeface="Arial" charset="0"/>
            </a:endParaRPr>
          </a:p>
          <a:p>
            <a:pPr marL="457200" lvl="0" indent="-457200">
              <a:buFont typeface="Arial" pitchFamily="34" charset="0"/>
              <a:buChar char="•"/>
              <a:defRPr/>
            </a:pPr>
            <a:r>
              <a:rPr lang="en-US" sz="1400" dirty="0" smtClean="0">
                <a:solidFill>
                  <a:prstClr val="black"/>
                </a:solidFill>
                <a:cs typeface="Arial" charset="0"/>
              </a:rPr>
              <a:t>Gary	Schneider	COHBE – GMS </a:t>
            </a:r>
          </a:p>
          <a:p>
            <a:pPr marL="457200" lvl="0" indent="-457200">
              <a:buFont typeface="Arial" pitchFamily="34" charset="0"/>
              <a:buChar char="•"/>
              <a:defRPr/>
            </a:pPr>
            <a:r>
              <a:rPr lang="en-US" sz="1400" dirty="0" smtClean="0">
                <a:solidFill>
                  <a:prstClr val="black"/>
                </a:solidFill>
                <a:cs typeface="Arial" charset="0"/>
              </a:rPr>
              <a:t>Chuck Fish	COHBE – GMS </a:t>
            </a:r>
          </a:p>
          <a:p>
            <a:pPr marL="457200" lvl="0" indent="-457200">
              <a:buFont typeface="Arial" pitchFamily="34" charset="0"/>
              <a:buChar char="•"/>
              <a:defRPr/>
            </a:pPr>
            <a:r>
              <a:rPr lang="en-US" sz="1400" dirty="0" smtClean="0">
                <a:solidFill>
                  <a:prstClr val="black"/>
                </a:solidFill>
                <a:cs typeface="Arial" charset="0"/>
              </a:rPr>
              <a:t>Larry	</a:t>
            </a:r>
            <a:r>
              <a:rPr lang="en-US" sz="1400" dirty="0" err="1" smtClean="0">
                <a:solidFill>
                  <a:prstClr val="black"/>
                </a:solidFill>
                <a:cs typeface="Arial" charset="0"/>
              </a:rPr>
              <a:t>Redd</a:t>
            </a:r>
            <a:r>
              <a:rPr lang="en-US" sz="1400" dirty="0" smtClean="0">
                <a:solidFill>
                  <a:prstClr val="black"/>
                </a:solidFill>
                <a:cs typeface="Arial" charset="0"/>
              </a:rPr>
              <a:t>	COHBE – GMS </a:t>
            </a:r>
          </a:p>
          <a:p>
            <a:pPr marL="457200" indent="-457200">
              <a:buFont typeface="Arial" pitchFamily="34" charset="0"/>
              <a:buChar char="•"/>
              <a:defRPr/>
            </a:pPr>
            <a:r>
              <a:rPr lang="en-US" sz="1400" dirty="0" smtClean="0">
                <a:cs typeface="Arial" charset="0"/>
              </a:rPr>
              <a:t>Craig Tobin	</a:t>
            </a:r>
            <a:r>
              <a:rPr lang="en-US" sz="1400" dirty="0" err="1" smtClean="0">
                <a:cs typeface="Arial" charset="0"/>
              </a:rPr>
              <a:t>Eventus</a:t>
            </a:r>
            <a:endParaRPr lang="en-US" sz="1400" dirty="0" smtClean="0">
              <a:cs typeface="Arial" charset="0"/>
            </a:endParaRPr>
          </a:p>
          <a:p>
            <a:pPr marL="457200" indent="-457200">
              <a:buFont typeface="Arial" pitchFamily="34" charset="0"/>
              <a:buChar char="•"/>
              <a:defRPr/>
            </a:pPr>
            <a:r>
              <a:rPr lang="en-US" sz="1400" dirty="0" smtClean="0">
                <a:cs typeface="Arial" charset="0"/>
              </a:rPr>
              <a:t>Kevin	 Appleton	</a:t>
            </a:r>
            <a:r>
              <a:rPr lang="en-US" sz="1400" dirty="0" err="1" smtClean="0">
                <a:cs typeface="Arial" charset="0"/>
              </a:rPr>
              <a:t>Eventus</a:t>
            </a:r>
            <a:endParaRPr lang="en-US" sz="1400" dirty="0" smtClean="0">
              <a:cs typeface="Arial" charset="0"/>
            </a:endParaRPr>
          </a:p>
          <a:p>
            <a:pPr marL="457200" lvl="0" indent="-457200">
              <a:defRPr/>
            </a:pPr>
            <a:endParaRPr lang="en-US" sz="1400" dirty="0" smtClean="0">
              <a:solidFill>
                <a:prstClr val="black"/>
              </a:solidFill>
              <a:cs typeface="Arial" charset="0"/>
            </a:endParaRPr>
          </a:p>
          <a:p>
            <a:pPr marL="457200" indent="-457200">
              <a:buFont typeface="+mj-lt"/>
              <a:buAutoNum type="arabicPeriod"/>
              <a:defRPr/>
            </a:pPr>
            <a:endParaRPr lang="en-US" dirty="0" smtClean="0">
              <a:cs typeface="Arial" charset="0"/>
            </a:endParaRPr>
          </a:p>
          <a:p>
            <a:pPr marL="457200" indent="-457200">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Next Steps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2800" i="1" dirty="0" smtClean="0"/>
              <a:t>Next Steps</a:t>
            </a:r>
            <a:endParaRPr lang="en-US" sz="2800" i="1" dirty="0"/>
          </a:p>
        </p:txBody>
      </p:sp>
      <p:sp>
        <p:nvSpPr>
          <p:cNvPr id="4" name="Content Placeholder 2"/>
          <p:cNvSpPr txBox="1">
            <a:spLocks/>
          </p:cNvSpPr>
          <p:nvPr/>
        </p:nvSpPr>
        <p:spPr bwMode="auto">
          <a:xfrm>
            <a:off x="609600" y="838200"/>
            <a:ext cx="8077200" cy="4419600"/>
          </a:xfrm>
          <a:prstGeom prst="rect">
            <a:avLst/>
          </a:prstGeom>
          <a:noFill/>
          <a:ln w="9525">
            <a:noFill/>
            <a:miter lim="800000"/>
            <a:headEnd/>
            <a:tailEnd/>
          </a:ln>
        </p:spPr>
        <p:txBody>
          <a:bodyPr lIns="91420" tIns="45710" rIns="91420" bIns="45710"/>
          <a:lstStyle/>
          <a:p>
            <a:pPr marL="457200" indent="-457200">
              <a:defRPr/>
            </a:pPr>
            <a:r>
              <a:rPr lang="en-US" sz="2400" b="1" dirty="0" smtClean="0">
                <a:cs typeface="Arial" charset="0"/>
              </a:rPr>
              <a:t>RFP</a:t>
            </a:r>
          </a:p>
          <a:p>
            <a:pPr marL="457200" indent="-457200">
              <a:defRPr/>
            </a:pPr>
            <a:endParaRPr lang="en-US" sz="800" b="1" dirty="0" smtClean="0">
              <a:cs typeface="Arial" charset="0"/>
            </a:endParaRPr>
          </a:p>
          <a:p>
            <a:pPr marL="914400" lvl="1" indent="-457200">
              <a:defRPr/>
            </a:pPr>
            <a:r>
              <a:rPr lang="en-US" dirty="0" smtClean="0">
                <a:cs typeface="Arial" charset="0"/>
              </a:rPr>
              <a:t>Work with </a:t>
            </a:r>
            <a:r>
              <a:rPr lang="en-US" dirty="0" err="1" smtClean="0">
                <a:cs typeface="Arial" charset="0"/>
              </a:rPr>
              <a:t>Eventus</a:t>
            </a:r>
            <a:r>
              <a:rPr lang="en-US" dirty="0" smtClean="0">
                <a:cs typeface="Arial" charset="0"/>
              </a:rPr>
              <a:t>:</a:t>
            </a:r>
          </a:p>
          <a:p>
            <a:pPr marL="914400" lvl="1" indent="-457200">
              <a:buFont typeface="Arial" pitchFamily="34" charset="0"/>
              <a:buChar char="•"/>
              <a:defRPr/>
            </a:pPr>
            <a:r>
              <a:rPr lang="en-US" dirty="0" smtClean="0">
                <a:cs typeface="Arial" charset="0"/>
              </a:rPr>
              <a:t>Sample contract terms and conditions</a:t>
            </a:r>
          </a:p>
          <a:p>
            <a:pPr marL="914400" lvl="1" indent="-457200">
              <a:buFont typeface="Arial" pitchFamily="34" charset="0"/>
              <a:buChar char="•"/>
              <a:defRPr/>
            </a:pPr>
            <a:r>
              <a:rPr lang="en-US" dirty="0" smtClean="0">
                <a:cs typeface="Arial" charset="0"/>
              </a:rPr>
              <a:t>Call center/customer support scope, SLAs, etc.</a:t>
            </a:r>
          </a:p>
          <a:p>
            <a:pPr marL="914400" lvl="1" indent="-457200">
              <a:buFont typeface="Arial" pitchFamily="34" charset="0"/>
              <a:buChar char="•"/>
              <a:defRPr/>
            </a:pPr>
            <a:r>
              <a:rPr lang="en-US" dirty="0" smtClean="0">
                <a:cs typeface="Arial" charset="0"/>
              </a:rPr>
              <a:t>Pricing worksheets</a:t>
            </a:r>
          </a:p>
          <a:p>
            <a:pPr marL="914400" lvl="1" indent="-457200">
              <a:buAutoNum type="arabicParenR"/>
              <a:defRPr/>
            </a:pPr>
            <a:endParaRPr lang="en-US" dirty="0" smtClean="0">
              <a:cs typeface="Arial" charset="0"/>
            </a:endParaRPr>
          </a:p>
          <a:p>
            <a:pPr marL="914400" lvl="1" indent="-457200">
              <a:defRPr/>
            </a:pPr>
            <a:r>
              <a:rPr lang="en-US" dirty="0" smtClean="0">
                <a:cs typeface="Arial" charset="0"/>
              </a:rPr>
              <a:t>Work with HCPF:</a:t>
            </a:r>
          </a:p>
          <a:p>
            <a:pPr marL="914400" lvl="1" indent="-457200">
              <a:buFont typeface="Arial" pitchFamily="34" charset="0"/>
              <a:buChar char="•"/>
              <a:defRPr/>
            </a:pPr>
            <a:r>
              <a:rPr lang="en-US" dirty="0" smtClean="0">
                <a:cs typeface="Arial" charset="0"/>
              </a:rPr>
              <a:t>Interoperability (interfaces, security)</a:t>
            </a:r>
          </a:p>
          <a:p>
            <a:pPr marL="914400" lvl="1" indent="-457200">
              <a:defRPr/>
            </a:pPr>
            <a:endParaRPr lang="en-US" dirty="0" smtClean="0">
              <a:cs typeface="Arial" charset="0"/>
            </a:endParaRPr>
          </a:p>
          <a:p>
            <a:pPr marL="914400" lvl="1" indent="-457200">
              <a:defRPr/>
            </a:pPr>
            <a:r>
              <a:rPr lang="en-US" dirty="0" smtClean="0">
                <a:cs typeface="Arial" charset="0"/>
              </a:rPr>
              <a:t>Complete Appendices</a:t>
            </a:r>
          </a:p>
          <a:p>
            <a:pPr marL="914400" lvl="1" indent="-457200">
              <a:buFont typeface="Arial" pitchFamily="34" charset="0"/>
              <a:buChar char="•"/>
              <a:defRPr/>
            </a:pPr>
            <a:r>
              <a:rPr lang="en-US" dirty="0" smtClean="0">
                <a:cs typeface="Arial" charset="0"/>
              </a:rPr>
              <a:t>Appendices (business processes, requirements, volume metrics, BI)</a:t>
            </a:r>
          </a:p>
          <a:p>
            <a:pPr marL="914400" lvl="1" indent="-457200">
              <a:buAutoNum type="arabicParenR"/>
              <a:defRPr/>
            </a:pPr>
            <a:endParaRPr lang="en-US" dirty="0" smtClean="0">
              <a:cs typeface="Arial" charset="0"/>
            </a:endParaRPr>
          </a:p>
          <a:p>
            <a:pPr marL="914400" lvl="1" indent="-457200">
              <a:defRPr/>
            </a:pPr>
            <a:r>
              <a:rPr lang="en-US" dirty="0" smtClean="0">
                <a:cs typeface="Arial" charset="0"/>
              </a:rPr>
              <a:t>Reflect decisions from today in RFP</a:t>
            </a:r>
          </a:p>
          <a:p>
            <a:pPr marL="914400" lvl="1" indent="-457200">
              <a:defRPr/>
            </a:pPr>
            <a:endParaRPr lang="en-US" dirty="0" smtClean="0">
              <a:cs typeface="Arial" charset="0"/>
            </a:endParaRPr>
          </a:p>
          <a:p>
            <a:pPr marL="914400" lvl="1" indent="-457200">
              <a:defRPr/>
            </a:pPr>
            <a:r>
              <a:rPr lang="en-US" dirty="0" smtClean="0">
                <a:cs typeface="Arial" charset="0"/>
              </a:rPr>
              <a:t>Plan to complete first draft 12/28 and make available for 1</a:t>
            </a:r>
            <a:r>
              <a:rPr lang="en-US" baseline="30000" dirty="0" smtClean="0">
                <a:cs typeface="Arial" charset="0"/>
              </a:rPr>
              <a:t>st</a:t>
            </a:r>
            <a:r>
              <a:rPr lang="en-US" dirty="0" smtClean="0">
                <a:cs typeface="Arial" charset="0"/>
              </a:rPr>
              <a:t> review cycle</a:t>
            </a:r>
          </a:p>
          <a:p>
            <a:pPr marL="457200" indent="-457200">
              <a:buFont typeface="Arial" pitchFamily="34" charset="0"/>
              <a:buChar char="•"/>
              <a:defRPr/>
            </a:pPr>
            <a:endParaRPr lang="en-US" dirty="0" smtClean="0">
              <a:cs typeface="Arial" charset="0"/>
            </a:endParaRPr>
          </a:p>
          <a:p>
            <a:pPr marL="457200" indent="-457200">
              <a:defRPr/>
            </a:pPr>
            <a:r>
              <a:rPr lang="en-US" sz="2400" b="1" dirty="0" smtClean="0">
                <a:cs typeface="Arial" charset="0"/>
              </a:rPr>
              <a:t>Wrap-up vendor demos &amp; RFI</a:t>
            </a:r>
          </a:p>
          <a:p>
            <a:pPr marL="457200" indent="-457200">
              <a:buFont typeface="Arial" pitchFamily="34" charset="0"/>
              <a:buChar char="•"/>
              <a:defRPr/>
            </a:pPr>
            <a:endParaRPr lang="en-US" dirty="0">
              <a:cs typeface="Arial" charset="0"/>
            </a:endParaRPr>
          </a:p>
          <a:p>
            <a:pPr marL="457200" indent="-457200">
              <a:buFont typeface="Arial" pitchFamily="34" charset="0"/>
              <a:buChar char="•"/>
              <a:defRPr/>
            </a:pPr>
            <a:endParaRPr lang="en-US" dirty="0">
              <a:cs typeface="Arial" charset="0"/>
            </a:endParaRPr>
          </a:p>
          <a:p>
            <a:pPr marL="685800" indent="-457200">
              <a:buFont typeface="Arial" pitchFamily="34" charset="0"/>
              <a:buChar char="•"/>
              <a:defRPr/>
            </a:pPr>
            <a:endParaRPr lang="en-US" dirty="0">
              <a:cs typeface="Arial" charset="0"/>
            </a:endParaRPr>
          </a:p>
          <a:p>
            <a:pPr marL="685800" indent="-457200">
              <a:buFont typeface="Arial" pitchFamily="34" charset="0"/>
              <a:buChar char="•"/>
              <a:defRPr/>
            </a:pPr>
            <a:endParaRPr lang="en-US" dirty="0">
              <a:cs typeface="Arial" charset="0"/>
            </a:endParaRPr>
          </a:p>
          <a:p>
            <a:pPr marL="685800" indent="-457200">
              <a:buFont typeface="Arial" pitchFamily="34" charset="0"/>
              <a:buChar char="•"/>
              <a:defRPr/>
            </a:pPr>
            <a:endParaRPr lang="en-US" dirty="0">
              <a:cs typeface="Arial" charset="0"/>
            </a:endParaRPr>
          </a:p>
          <a:p>
            <a:pPr marL="685800" indent="-457200">
              <a:buFont typeface="Arial" pitchFamily="34" charset="0"/>
              <a:buChar char="•"/>
              <a:defRPr/>
            </a:pPr>
            <a:endParaRPr lang="en-US" dirty="0">
              <a:cs typeface="Arial" charset="0"/>
            </a:endParaRPr>
          </a:p>
          <a:p>
            <a:pPr marL="685800" indent="-457200">
              <a:buFont typeface="Arial" pitchFamily="34" charset="0"/>
              <a:buChar char="•"/>
              <a:defRPr/>
            </a:pPr>
            <a:endParaRPr lang="en-US"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Background Material</a:t>
            </a:r>
          </a:p>
        </p:txBody>
      </p:sp>
      <p:sp>
        <p:nvSpPr>
          <p:cNvPr id="4" name="Slide Number Placeholder 3"/>
          <p:cNvSpPr>
            <a:spLocks noGrp="1"/>
          </p:cNvSpPr>
          <p:nvPr>
            <p:ph type="sldNum" sz="quarter" idx="12"/>
          </p:nvPr>
        </p:nvSpPr>
        <p:spPr/>
        <p:txBody>
          <a:bodyPr/>
          <a:lstStyle/>
          <a:p>
            <a:fld id="{A7530C52-0035-4197-AEBC-44BE4B952E13}"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On-going Activities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257175" y="457200"/>
            <a:ext cx="7896225" cy="384175"/>
          </a:xfrm>
        </p:spPr>
        <p:txBody>
          <a:bodyPr rtlCol="0">
            <a:noAutofit/>
          </a:bodyPr>
          <a:lstStyle/>
          <a:p>
            <a:pPr defTabSz="914196" eaLnBrk="1" fontAlgn="auto" hangingPunct="1">
              <a:spcAft>
                <a:spcPts val="0"/>
              </a:spcAft>
              <a:defRPr/>
            </a:pPr>
            <a:r>
              <a:rPr lang="en-US" sz="3200" b="1" i="1" dirty="0" smtClean="0">
                <a:solidFill>
                  <a:schemeClr val="tx2"/>
                </a:solidFill>
                <a:effectLst>
                  <a:outerShdw blurRad="38100" dist="38100" dir="2700000" algn="tl">
                    <a:srgbClr val="000000">
                      <a:alpha val="43137"/>
                    </a:srgbClr>
                  </a:outerShdw>
                </a:effectLst>
              </a:rPr>
              <a:t>COHBE Implementation and Start-up Timeline</a:t>
            </a:r>
            <a:endParaRPr lang="en-US" sz="3200" b="1" i="1" dirty="0">
              <a:solidFill>
                <a:schemeClr val="tx2"/>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34F6DF70-7616-4C44-9AB3-D9BCB05198D5}" type="slidenum">
              <a:rPr lang="en-US" smtClean="0"/>
              <a:pPr>
                <a:defRPr/>
              </a:pPr>
              <a:t>30</a:t>
            </a:fld>
            <a:endParaRPr lang="en-US"/>
          </a:p>
        </p:txBody>
      </p:sp>
      <p:sp>
        <p:nvSpPr>
          <p:cNvPr id="6" name="Rectangle 5"/>
          <p:cNvSpPr/>
          <p:nvPr/>
        </p:nvSpPr>
        <p:spPr>
          <a:xfrm>
            <a:off x="4114800" y="6324600"/>
            <a:ext cx="4724400" cy="461645"/>
          </a:xfrm>
          <a:prstGeom prst="rect">
            <a:avLst/>
          </a:prstGeom>
        </p:spPr>
        <p:txBody>
          <a:bodyPr wrap="square" lIns="91420" tIns="45710" rIns="91420" bIns="45710">
            <a:spAutoFit/>
          </a:bodyPr>
          <a:lstStyle/>
          <a:p>
            <a:pPr marL="342900" indent="-342900" defTabSz="914196" fontAlgn="auto">
              <a:spcBef>
                <a:spcPts val="0"/>
              </a:spcBef>
              <a:spcAft>
                <a:spcPts val="0"/>
              </a:spcAft>
              <a:defRPr/>
            </a:pPr>
            <a:r>
              <a:rPr lang="en-US" sz="1200" i="1" dirty="0" smtClean="0">
                <a:solidFill>
                  <a:srgbClr val="002060"/>
                </a:solidFill>
                <a:latin typeface="Arial" pitchFamily="34" charset="0"/>
                <a:cs typeface="Arial" pitchFamily="34" charset="0"/>
              </a:rPr>
              <a:t>Note:  Accompanying timeline for required enhancements to PEAK &amp; CBMS not shown</a:t>
            </a:r>
            <a:endParaRPr lang="en-US" sz="1200" i="1" dirty="0">
              <a:solidFill>
                <a:srgbClr val="002060"/>
              </a:solidFill>
              <a:latin typeface="Arial" pitchFamily="34" charset="0"/>
              <a:cs typeface="Arial" pitchFamily="34" charset="0"/>
            </a:endParaRPr>
          </a:p>
        </p:txBody>
      </p:sp>
      <p:graphicFrame>
        <p:nvGraphicFramePr>
          <p:cNvPr id="1027" name="Object 3"/>
          <p:cNvGraphicFramePr>
            <a:graphicFrameLocks noChangeAspect="1"/>
          </p:cNvGraphicFramePr>
          <p:nvPr/>
        </p:nvGraphicFramePr>
        <p:xfrm>
          <a:off x="381000" y="1219200"/>
          <a:ext cx="8382000" cy="5088256"/>
        </p:xfrm>
        <a:graphic>
          <a:graphicData uri="http://schemas.openxmlformats.org/presentationml/2006/ole">
            <p:oleObj spid="_x0000_s1027" name="Slide" r:id="rId4" imgW="6399410" imgH="3884613" progId="PowerPoint.Slide.12">
              <p:embed/>
            </p:oleObj>
          </a:graphicData>
        </a:graphic>
      </p:graphicFrame>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377825"/>
            <a:ext cx="7696200" cy="384175"/>
          </a:xfrm>
        </p:spPr>
        <p:txBody>
          <a:bodyPr rtlCol="0">
            <a:noAutofit/>
          </a:bodyPr>
          <a:lstStyle/>
          <a:p>
            <a:pPr defTabSz="914196" eaLnBrk="1" fontAlgn="auto" hangingPunct="1">
              <a:spcAft>
                <a:spcPts val="0"/>
              </a:spcAft>
              <a:defRPr/>
            </a:pPr>
            <a:r>
              <a:rPr lang="en-US" sz="3200" b="1" i="1" dirty="0" smtClean="0">
                <a:solidFill>
                  <a:schemeClr val="tx2"/>
                </a:solidFill>
                <a:effectLst>
                  <a:outerShdw blurRad="38100" dist="38100" dir="2700000" algn="tl">
                    <a:srgbClr val="000000">
                      <a:alpha val="43137"/>
                    </a:srgbClr>
                  </a:outerShdw>
                </a:effectLst>
              </a:rPr>
              <a:t>Draft COHBE Guiding Principles for Systems and Implementation</a:t>
            </a:r>
            <a:endParaRPr lang="en-US" sz="3200" b="1" i="1" dirty="0">
              <a:solidFill>
                <a:schemeClr val="tx2"/>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457200" y="1143000"/>
          <a:ext cx="8382000" cy="5623560"/>
        </p:xfrm>
        <a:graphic>
          <a:graphicData uri="http://schemas.openxmlformats.org/drawingml/2006/table">
            <a:tbl>
              <a:tblPr/>
              <a:tblGrid>
                <a:gridCol w="1676400"/>
                <a:gridCol w="6705600"/>
              </a:tblGrid>
              <a:tr h="381000">
                <a:tc>
                  <a:txBody>
                    <a:bodyPr/>
                    <a:lstStyle/>
                    <a:p>
                      <a:pPr marL="0" marR="0" indent="0" algn="ctr">
                        <a:spcBef>
                          <a:spcPts val="0"/>
                        </a:spcBef>
                        <a:spcAft>
                          <a:spcPts val="0"/>
                        </a:spcAft>
                      </a:pPr>
                      <a:endParaRPr lang="en-US" sz="800" dirty="0">
                        <a:latin typeface="Calibri"/>
                        <a:ea typeface="Calibri"/>
                        <a:cs typeface="Times New Roman"/>
                      </a:endParaRPr>
                    </a:p>
                    <a:p>
                      <a:pPr marL="0" marR="0" indent="0" algn="ctr">
                        <a:spcBef>
                          <a:spcPts val="0"/>
                        </a:spcBef>
                        <a:spcAft>
                          <a:spcPts val="0"/>
                        </a:spcAft>
                      </a:pPr>
                      <a:r>
                        <a:rPr lang="en-US" sz="1200" b="1" dirty="0" smtClean="0">
                          <a:latin typeface="Calibri"/>
                          <a:ea typeface="Calibri"/>
                          <a:cs typeface="Times New Roman"/>
                        </a:rPr>
                        <a:t>Category</a:t>
                      </a:r>
                      <a:endParaRPr lang="en-US" sz="8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800" dirty="0">
                        <a:latin typeface="Calibri"/>
                        <a:ea typeface="Calibri"/>
                        <a:cs typeface="Times New Roman"/>
                      </a:endParaRPr>
                    </a:p>
                    <a:p>
                      <a:pPr marL="0" marR="0" indent="0" algn="ctr">
                        <a:spcBef>
                          <a:spcPts val="0"/>
                        </a:spcBef>
                        <a:spcAft>
                          <a:spcPts val="0"/>
                        </a:spcAft>
                      </a:pPr>
                      <a:r>
                        <a:rPr lang="en-US" sz="1200" b="1" dirty="0">
                          <a:latin typeface="Calibri"/>
                          <a:ea typeface="Calibri"/>
                          <a:cs typeface="Times New Roman"/>
                        </a:rPr>
                        <a:t>Guiding Principle</a:t>
                      </a:r>
                      <a:endParaRPr lang="en-US" sz="8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07553">
                <a:tc>
                  <a:txBody>
                    <a:bodyPr/>
                    <a:lstStyle/>
                    <a:p>
                      <a:pPr marL="0" marR="0" indent="0">
                        <a:spcBef>
                          <a:spcPts val="0"/>
                        </a:spcBef>
                        <a:spcAft>
                          <a:spcPts val="0"/>
                        </a:spcAft>
                        <a:tabLst>
                          <a:tab pos="1570355" algn="l"/>
                        </a:tabLst>
                      </a:pPr>
                      <a:r>
                        <a:rPr lang="en-US" sz="1400" b="1" dirty="0">
                          <a:latin typeface="Calibri"/>
                          <a:ea typeface="Calibri"/>
                          <a:cs typeface="Times New Roman"/>
                        </a:rPr>
                        <a:t>Exchange Functions, Features and Business Processes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Meet the minimal requirements of federal regulations</a:t>
                      </a:r>
                      <a:r>
                        <a:rPr lang="en-US" sz="1200" dirty="0">
                          <a:latin typeface="Calibri"/>
                          <a:ea typeface="Calibri"/>
                          <a:cs typeface="Times New Roman"/>
                        </a:rPr>
                        <a:t>; enhanced functions, features and integration will be considered in the future.  New business processes to execute Exchange business processes shall minimize the impact to other State agencies’ business processes or systems.</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86405">
                <a:tc>
                  <a:txBody>
                    <a:bodyPr/>
                    <a:lstStyle/>
                    <a:p>
                      <a:pPr marL="0" marR="0" indent="0">
                        <a:spcBef>
                          <a:spcPts val="0"/>
                        </a:spcBef>
                        <a:spcAft>
                          <a:spcPts val="0"/>
                        </a:spcAft>
                      </a:pPr>
                      <a:r>
                        <a:rPr lang="en-US" sz="1400" b="1" dirty="0">
                          <a:latin typeface="Calibri"/>
                          <a:ea typeface="Calibri"/>
                          <a:cs typeface="Times New Roman"/>
                        </a:rPr>
                        <a:t>Exchange Customers and Business Lines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Customers of the Exchange are individuals and small business owners and their employees.</a:t>
                      </a:r>
                      <a:endParaRPr lang="en-US" sz="1200" dirty="0">
                        <a:latin typeface="Calibri"/>
                        <a:ea typeface="Calibri"/>
                        <a:cs typeface="Times New Roman"/>
                      </a:endParaRPr>
                    </a:p>
                    <a:p>
                      <a:pPr marL="0" marR="0" indent="0">
                        <a:spcBef>
                          <a:spcPts val="0"/>
                        </a:spcBef>
                        <a:spcAft>
                          <a:spcPts val="0"/>
                        </a:spcAft>
                      </a:pPr>
                      <a:r>
                        <a:rPr lang="en-US" sz="1200" b="1" dirty="0">
                          <a:latin typeface="Calibri"/>
                          <a:ea typeface="Calibri"/>
                          <a:cs typeface="Times New Roman"/>
                        </a:rPr>
                        <a:t>There will be  a single Exchange</a:t>
                      </a:r>
                      <a:r>
                        <a:rPr lang="en-US" sz="1200" dirty="0">
                          <a:latin typeface="Calibri"/>
                          <a:ea typeface="Calibri"/>
                          <a:cs typeface="Times New Roman"/>
                        </a:rPr>
                        <a:t>.  The Exchange will have two business lines:  1) the SHOP Exchange and 2) the Individual Exchange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dirty="0">
                          <a:latin typeface="Calibri"/>
                          <a:ea typeface="Calibri"/>
                          <a:cs typeface="Times New Roman"/>
                        </a:rPr>
                        <a:t>Market Competition</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Encourage competition</a:t>
                      </a:r>
                      <a:r>
                        <a:rPr lang="en-US" sz="1200" dirty="0">
                          <a:latin typeface="Calibri"/>
                          <a:ea typeface="Calibri"/>
                          <a:cs typeface="Times New Roman"/>
                        </a:rPr>
                        <a:t> in the market whether it is inside or outside the Exchange.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368">
                <a:tc>
                  <a:txBody>
                    <a:bodyPr/>
                    <a:lstStyle/>
                    <a:p>
                      <a:pPr marL="0" marR="0" indent="0">
                        <a:spcBef>
                          <a:spcPts val="0"/>
                        </a:spcBef>
                        <a:spcAft>
                          <a:spcPts val="0"/>
                        </a:spcAft>
                      </a:pPr>
                      <a:r>
                        <a:rPr lang="en-US" sz="1400" b="1">
                          <a:latin typeface="Calibri"/>
                          <a:ea typeface="Calibri"/>
                          <a:cs typeface="Times New Roman"/>
                        </a:rPr>
                        <a:t>Continuity of Care</a:t>
                      </a: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Ensuring continuity of care is a personal responsibility</a:t>
                      </a:r>
                      <a:r>
                        <a:rPr lang="en-US" sz="1200" dirty="0">
                          <a:latin typeface="Calibri"/>
                          <a:ea typeface="Calibri"/>
                          <a:cs typeface="Times New Roman"/>
                        </a:rPr>
                        <a:t>; the Exchange will not pro-actively enroll or change enrollments of consumers (i.e. individuals and small employers and their employees). </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07553">
                <a:tc>
                  <a:txBody>
                    <a:bodyPr/>
                    <a:lstStyle/>
                    <a:p>
                      <a:pPr marL="0" marR="0" indent="0">
                        <a:spcBef>
                          <a:spcPts val="0"/>
                        </a:spcBef>
                        <a:spcAft>
                          <a:spcPts val="0"/>
                        </a:spcAft>
                      </a:pPr>
                      <a:r>
                        <a:rPr lang="en-US" sz="1400" b="1" dirty="0">
                          <a:latin typeface="Calibri"/>
                          <a:ea typeface="Calibri"/>
                          <a:cs typeface="Times New Roman"/>
                        </a:rPr>
                        <a:t>Integration with Medicaid</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Minimize integration with Medicaid eligibility in the near-term</a:t>
                      </a:r>
                      <a:r>
                        <a:rPr lang="en-US" sz="1200" dirty="0">
                          <a:latin typeface="Calibri"/>
                          <a:ea typeface="Calibri"/>
                          <a:cs typeface="Times New Roman"/>
                        </a:rPr>
                        <a:t>; consider tight integration (and possible upgrade of State’s eligibility system) in long-term (i.e. 3-5 years); make investments based on this strategy.  Send consumers to the “right” door first but enable cross (MAGI) eligibility determination.</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a:latin typeface="Calibri"/>
                          <a:ea typeface="Calibri"/>
                          <a:cs typeface="Times New Roman"/>
                        </a:rPr>
                        <a:t>Federal Deadlines </a:t>
                      </a: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Work with State Medicaid agency but do not jeopardize meeting federal and state deadlines.</a:t>
                      </a: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368">
                <a:tc>
                  <a:txBody>
                    <a:bodyPr/>
                    <a:lstStyle/>
                    <a:p>
                      <a:pPr marL="0" marR="0" indent="0">
                        <a:spcBef>
                          <a:spcPts val="0"/>
                        </a:spcBef>
                        <a:spcAft>
                          <a:spcPts val="0"/>
                        </a:spcAft>
                      </a:pPr>
                      <a:r>
                        <a:rPr lang="en-US" sz="1400" b="1" dirty="0">
                          <a:latin typeface="Calibri"/>
                          <a:ea typeface="Calibri"/>
                          <a:cs typeface="Times New Roman"/>
                        </a:rPr>
                        <a:t>Solution Acquisition</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Leverage existing solutions and solution components</a:t>
                      </a:r>
                      <a:r>
                        <a:rPr lang="en-US" sz="1200" dirty="0">
                          <a:latin typeface="Calibri"/>
                          <a:ea typeface="Calibri"/>
                          <a:cs typeface="Times New Roman"/>
                        </a:rPr>
                        <a:t> from other states and federal partners to the maximum extent possible.</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tabLst>
                          <a:tab pos="1430655" algn="l"/>
                        </a:tabLst>
                      </a:pPr>
                      <a:r>
                        <a:rPr lang="en-US" sz="1400" b="1" dirty="0">
                          <a:latin typeface="Calibri"/>
                          <a:ea typeface="Calibri"/>
                          <a:cs typeface="Times New Roman"/>
                        </a:rPr>
                        <a:t>Inter-agency Partnerships</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Work in concert with all State agencies, e.g. </a:t>
                      </a:r>
                      <a:r>
                        <a:rPr lang="en-US" sz="1200" dirty="0">
                          <a:latin typeface="Calibri"/>
                          <a:ea typeface="Calibri"/>
                          <a:cs typeface="Times New Roman"/>
                        </a:rPr>
                        <a:t> HCPF, DHS, OIT and Insurance Department.</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84">
                <a:tc>
                  <a:txBody>
                    <a:bodyPr/>
                    <a:lstStyle/>
                    <a:p>
                      <a:pPr marL="0" marR="0" indent="0">
                        <a:spcBef>
                          <a:spcPts val="0"/>
                        </a:spcBef>
                        <a:spcAft>
                          <a:spcPts val="0"/>
                        </a:spcAft>
                      </a:pP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9184">
                <a:tc>
                  <a:txBody>
                    <a:bodyPr/>
                    <a:lstStyle/>
                    <a:p>
                      <a:pPr marL="0" marR="0" indent="0">
                        <a:spcBef>
                          <a:spcPts val="0"/>
                        </a:spcBef>
                        <a:spcAft>
                          <a:spcPts val="0"/>
                        </a:spcAft>
                      </a:pPr>
                      <a:r>
                        <a:rPr lang="en-US" sz="1400" b="1" dirty="0">
                          <a:latin typeface="Calibri"/>
                          <a:ea typeface="Calibri"/>
                          <a:cs typeface="Times New Roman"/>
                        </a:rPr>
                        <a:t>Regulatory Authority</a:t>
                      </a:r>
                      <a:endParaRPr lang="en-US" sz="14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200" b="1" dirty="0">
                          <a:latin typeface="Calibri"/>
                          <a:ea typeface="Calibri"/>
                          <a:cs typeface="Times New Roman"/>
                        </a:rPr>
                        <a:t>Maintain the Colorado Insurance Department as the single regulator.</a:t>
                      </a:r>
                      <a:endParaRPr lang="en-US" sz="1200" dirty="0">
                        <a:latin typeface="Calibri"/>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7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 name="Slide Number Placeholder 5"/>
          <p:cNvSpPr>
            <a:spLocks noGrp="1"/>
          </p:cNvSpPr>
          <p:nvPr>
            <p:ph type="sldNum" sz="quarter" idx="12"/>
          </p:nvPr>
        </p:nvSpPr>
        <p:spPr/>
        <p:txBody>
          <a:bodyPr/>
          <a:lstStyle/>
          <a:p>
            <a:pPr>
              <a:defRPr/>
            </a:pPr>
            <a:fld id="{7ECB70A1-8229-476E-8EA9-CC033F8E3A99}" type="slidenum">
              <a:rPr lang="en-US" smtClean="0"/>
              <a:pPr>
                <a:defRPr/>
              </a:pPr>
              <a:t>31</a:t>
            </a:fld>
            <a:endParaRPr lang="en-US"/>
          </a:p>
        </p:txBody>
      </p:sp>
      <p:sp>
        <p:nvSpPr>
          <p:cNvPr id="7" name="Footer Placeholder 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32</a:t>
            </a:fld>
            <a:endParaRPr lang="en-US">
              <a:cs typeface="Arial" charset="0"/>
            </a:endParaRPr>
          </a:p>
        </p:txBody>
      </p:sp>
      <p:graphicFrame>
        <p:nvGraphicFramePr>
          <p:cNvPr id="8" name="Table 7"/>
          <p:cNvGraphicFramePr>
            <a:graphicFrameLocks noGrp="1"/>
          </p:cNvGraphicFramePr>
          <p:nvPr/>
        </p:nvGraphicFramePr>
        <p:xfrm>
          <a:off x="609600" y="914400"/>
          <a:ext cx="7772402" cy="4114800"/>
        </p:xfrm>
        <a:graphic>
          <a:graphicData uri="http://schemas.openxmlformats.org/drawingml/2006/table">
            <a:tbl>
              <a:tblPr/>
              <a:tblGrid>
                <a:gridCol w="990600"/>
                <a:gridCol w="3465406"/>
                <a:gridCol w="539217"/>
                <a:gridCol w="643577"/>
                <a:gridCol w="682412"/>
                <a:gridCol w="786772"/>
                <a:gridCol w="664418"/>
              </a:tblGrid>
              <a:tr h="184320">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30400">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8960">
                <a:tc rowSpan="5">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Eligibility, Plan Shopping and Enrollment (System)</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MAGI eligibility for individuals and households (subsidized coverage and State Medicaid and CHIP) and enrollment</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SHOP employee eligibility and enrollment</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Eligibility and enrollment of SHOP employees and their household members in private coverage or State Medicaid and CHIP</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Multi-dimensional search criteria (network, provider, disease specialty, deductable, co-pay, etc.)</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Multi-lingual on-line system</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4480">
                <a:tc rowSpan="4">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Broker-Related Features &amp; Tools (System)</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Directory of available brokers and qualifications</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for broker to access SHOP employer data</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to develop comparative quotes and to sort information to support recommendations and decision making</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Ability for broker to work remotely and one-on-one with employer through the system</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68960">
                <a:tc rowSpan="2">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Plan Management</a:t>
                      </a: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Interfaces/admin tools and associated services for carriers to load plans into COHBE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6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Admin tools and associated services for regulators to approve plans in COHBE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80">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dirty="0">
                        <a:latin typeface="Calibri"/>
                        <a:ea typeface="Calibri"/>
                        <a:cs typeface="Times New Roman"/>
                      </a:endParaRPr>
                    </a:p>
                  </a:txBody>
                  <a:tcPr marL="34560" marR="34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0"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1 of 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33</a:t>
            </a:fld>
            <a:endParaRPr lang="en-US">
              <a:cs typeface="Arial" charset="0"/>
            </a:endParaRPr>
          </a:p>
        </p:txBody>
      </p:sp>
      <p:graphicFrame>
        <p:nvGraphicFramePr>
          <p:cNvPr id="7" name="Table 6"/>
          <p:cNvGraphicFramePr>
            <a:graphicFrameLocks noGrp="1"/>
          </p:cNvGraphicFramePr>
          <p:nvPr/>
        </p:nvGraphicFramePr>
        <p:xfrm>
          <a:off x="609599" y="914400"/>
          <a:ext cx="8001001" cy="4980077"/>
        </p:xfrm>
        <a:graphic>
          <a:graphicData uri="http://schemas.openxmlformats.org/drawingml/2006/table">
            <a:tbl>
              <a:tblPr/>
              <a:tblGrid>
                <a:gridCol w="1066800"/>
                <a:gridCol w="2819400"/>
                <a:gridCol w="609600"/>
                <a:gridCol w="685800"/>
                <a:gridCol w="762000"/>
                <a:gridCol w="990600"/>
                <a:gridCol w="1066801"/>
              </a:tblGrid>
              <a:tr h="405718">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Exchange Capability and/or Service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349368">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1629">
                <a:tc rowSpan="9">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Customer Service</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Call center support for on-line eligibility and enrollment (individual households, SHOP employees) </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Call center support for SHOP employers and brokers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Support for carriers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Support for regulators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Call center for Navigators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Print/mail for notices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Multi-lingual call center support</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34">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Customer support for mail-in applications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15">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Customer support for walk-in applications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10">
                <a:tc>
                  <a:txBody>
                    <a:bodyPr/>
                    <a:lstStyle/>
                    <a:p>
                      <a:pPr marL="0" marR="0" indent="0">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35396">
                <a:tc rowSpan="5">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Financial Management</a:t>
                      </a: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dirty="0">
                          <a:latin typeface="Calibri"/>
                          <a:ea typeface="Calibri"/>
                          <a:cs typeface="Times New Roman"/>
                        </a:rPr>
                        <a:t>A/R management (including billings) for premiums from SHOP employers and consumers; A/P management for payment to carriers (system and support) including electronic and paper notifications, invoices and receipts (systems and services)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Aggregated premium billing for SHOP employers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On-line payment service for individuals and SHOP employers &amp; employees (ACH, credit card)</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Flexible spending accounts, health reimbursement accounts, health savings accounts (system and support)</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29">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Managing commissions/ payments to brokers and Navigators (system and services)</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Calibri"/>
                          <a:ea typeface="Calibri"/>
                          <a:cs typeface="Times New Roman"/>
                        </a:rPr>
                        <a:t>High</a:t>
                      </a: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2 of 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scene3d>
              <a:camera prst="orthographicFront"/>
              <a:lightRig rig="soft" dir="t"/>
            </a:scene3d>
            <a:sp3d prstMaterial="softEdge">
              <a:bevelT w="25400" h="25400"/>
            </a:sp3d>
          </a:bodyPr>
          <a:lstStyle/>
          <a:p>
            <a:pPr marL="457200" indent="-457200" fontAlgn="auto">
              <a:spcAft>
                <a:spcPts val="0"/>
              </a:spcAft>
              <a:defRPr/>
            </a:pPr>
            <a:r>
              <a:rPr lang="en-US" sz="2800" i="1" dirty="0" smtClean="0">
                <a:cs typeface="Arial" charset="0"/>
              </a:rPr>
              <a:t>Solution Cost Estimate – Cost Drivers 3 of 3</a:t>
            </a:r>
          </a:p>
        </p:txBody>
      </p:sp>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58ADF2-5A6A-4A26-B2AC-2D1C6FCF2A4F}" type="slidenum">
              <a:rPr lang="en-US">
                <a:cs typeface="Arial" charset="0"/>
              </a:rPr>
              <a:pPr fontAlgn="base">
                <a:spcBef>
                  <a:spcPct val="0"/>
                </a:spcBef>
                <a:spcAft>
                  <a:spcPct val="0"/>
                </a:spcAft>
              </a:pPr>
              <a:t>34</a:t>
            </a:fld>
            <a:endParaRPr lang="en-US">
              <a:cs typeface="Arial" charset="0"/>
            </a:endParaRPr>
          </a:p>
        </p:txBody>
      </p:sp>
      <p:graphicFrame>
        <p:nvGraphicFramePr>
          <p:cNvPr id="5" name="Table 4"/>
          <p:cNvGraphicFramePr>
            <a:graphicFrameLocks noGrp="1"/>
          </p:cNvGraphicFramePr>
          <p:nvPr/>
        </p:nvGraphicFramePr>
        <p:xfrm>
          <a:off x="609600" y="914400"/>
          <a:ext cx="8001000" cy="4418243"/>
        </p:xfrm>
        <a:graphic>
          <a:graphicData uri="http://schemas.openxmlformats.org/drawingml/2006/table">
            <a:tbl>
              <a:tblPr/>
              <a:tblGrid>
                <a:gridCol w="1066800"/>
                <a:gridCol w="3581400"/>
                <a:gridCol w="609600"/>
                <a:gridCol w="685800"/>
                <a:gridCol w="563529"/>
                <a:gridCol w="809913"/>
                <a:gridCol w="683958"/>
              </a:tblGrid>
              <a:tr h="390144">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 Category</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Exchange Capability and/or Service</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indent="0" algn="ctr">
                        <a:spcBef>
                          <a:spcPts val="0"/>
                        </a:spcBef>
                        <a:spcAft>
                          <a:spcPts val="0"/>
                        </a:spcAft>
                      </a:pPr>
                      <a:r>
                        <a:rPr lang="en-US" sz="1000" b="1" dirty="0">
                          <a:latin typeface="Calibri"/>
                          <a:ea typeface="Calibri"/>
                          <a:cs typeface="Times New Roman"/>
                        </a:rPr>
                        <a:t>Strawman Priority for 2013</a:t>
                      </a:r>
                      <a:endParaRPr lang="en-US" sz="1000" dirty="0">
                        <a:latin typeface="Calibri"/>
                        <a:ea typeface="Calibri"/>
                        <a:cs typeface="Times New Roman"/>
                      </a:endParaRPr>
                    </a:p>
                    <a:p>
                      <a:pPr marL="0" marR="0" indent="0" algn="ctr">
                        <a:spcBef>
                          <a:spcPts val="0"/>
                        </a:spcBef>
                        <a:spcAft>
                          <a:spcPts val="0"/>
                        </a:spcAft>
                      </a:pPr>
                      <a:r>
                        <a:rPr lang="en-US" sz="1000" b="1" dirty="0">
                          <a:latin typeface="Calibri"/>
                          <a:ea typeface="Calibri"/>
                          <a:cs typeface="Times New Roman"/>
                        </a:rPr>
                        <a:t>(depends on “who” is asked)</a:t>
                      </a:r>
                      <a:endParaRPr lang="en-US" sz="1000" dirty="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indent="0" algn="ctr">
                        <a:spcBef>
                          <a:spcPts val="0"/>
                        </a:spcBef>
                        <a:spcAft>
                          <a:spcPts val="0"/>
                        </a:spcAft>
                      </a:pPr>
                      <a:r>
                        <a:rPr lang="en-US" sz="1000" b="1">
                          <a:latin typeface="Calibri"/>
                          <a:ea typeface="Calibri"/>
                          <a:cs typeface="Times New Roman"/>
                        </a:rPr>
                        <a:t>Impact on Implementation and Operational Costs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335957">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High</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Moderate</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b="1">
                          <a:latin typeface="Calibri"/>
                          <a:ea typeface="Calibri"/>
                          <a:cs typeface="Times New Roman"/>
                        </a:rPr>
                        <a:t>Low</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Implementation Cost</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000" b="1">
                          <a:latin typeface="Calibri"/>
                          <a:ea typeface="Calibri"/>
                          <a:cs typeface="Times New Roman"/>
                        </a:rPr>
                        <a:t>Impact on Operational Costs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53685">
                <a:tc rowSpan="6">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Other Exchange Features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dirty="0">
                          <a:latin typeface="Calibri"/>
                          <a:ea typeface="Calibri"/>
                          <a:cs typeface="Times New Roman"/>
                        </a:rPr>
                        <a:t>Data repository of all plan/carrier ratings, transactions, enrollments, </a:t>
                      </a:r>
                      <a:r>
                        <a:rPr lang="en-US" sz="1000" dirty="0" err="1">
                          <a:latin typeface="Calibri"/>
                          <a:ea typeface="Calibri"/>
                          <a:cs typeface="Times New Roman"/>
                        </a:rPr>
                        <a:t>disenrollments</a:t>
                      </a:r>
                      <a:r>
                        <a:rPr lang="en-US" sz="1000" dirty="0">
                          <a:latin typeface="Calibri"/>
                          <a:ea typeface="Calibri"/>
                          <a:cs typeface="Times New Roman"/>
                        </a:rPr>
                        <a:t>, trend reporting, performance indicators/metrics to support COHBE improvements and to provide useful information to navigators, agents, brokers, carriers, regulators, consumers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dirty="0">
                        <a:latin typeface="Calibri"/>
                        <a:ea typeface="Calibri"/>
                        <a:cs typeface="Times New Roman"/>
                      </a:endParaRPr>
                    </a:p>
                    <a:p>
                      <a:pPr marL="0" marR="0" indent="0" algn="ctr">
                        <a:spcBef>
                          <a:spcPts val="0"/>
                        </a:spcBef>
                        <a:spcAft>
                          <a:spcPts val="0"/>
                        </a:spcAft>
                      </a:pPr>
                      <a:r>
                        <a:rPr lang="en-US" sz="1000" dirty="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Track all consumers/enrollees into and out of plans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Individual homepage and account management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Wellness program functionality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On-line advertising capabilities (system and services)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632">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Electronic content management to store and access electronic documents (notices, receipts, invoices, forms,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High</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11">
                <a:tc>
                  <a:txBody>
                    <a:bodyPr/>
                    <a:lstStyle/>
                    <a:p>
                      <a:pPr marL="0" marR="0" indent="0">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8421">
                <a:tc rowSpan="4">
                  <a:txBody>
                    <a:bodyPr/>
                    <a:lstStyle/>
                    <a:p>
                      <a:pPr marL="0" marR="0" indent="0">
                        <a:spcBef>
                          <a:spcPts val="0"/>
                        </a:spcBef>
                        <a:spcAft>
                          <a:spcPts val="0"/>
                        </a:spcAft>
                      </a:pPr>
                      <a:endParaRPr lang="en-US" sz="1000">
                        <a:latin typeface="Calibri"/>
                        <a:ea typeface="Calibri"/>
                        <a:cs typeface="Times New Roman"/>
                      </a:endParaRPr>
                    </a:p>
                    <a:p>
                      <a:pPr marL="0" marR="0" indent="0">
                        <a:spcBef>
                          <a:spcPts val="0"/>
                        </a:spcBef>
                        <a:spcAft>
                          <a:spcPts val="0"/>
                        </a:spcAft>
                      </a:pPr>
                      <a:r>
                        <a:rPr lang="en-US" sz="1000" b="1">
                          <a:latin typeface="Calibri"/>
                          <a:ea typeface="Calibri"/>
                          <a:cs typeface="Times New Roman"/>
                        </a:rPr>
                        <a:t>Outreach Services</a:t>
                      </a: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000">
                          <a:latin typeface="Calibri"/>
                          <a:ea typeface="Calibri"/>
                          <a:cs typeface="Times New Roman"/>
                        </a:rPr>
                        <a:t>Promotion of COHBE to public, Navigators, brokers,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506095" algn="l"/>
                        </a:tabLs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Promotion of wellness programs, enrollment, monitoring, etc.</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Low</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Web and classroom training for brokers, navigators, Counties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21">
                <a:tc vMerge="1">
                  <a:txBody>
                    <a:bodyPr/>
                    <a:lstStyle/>
                    <a:p>
                      <a:endParaRPr lang="en-US"/>
                    </a:p>
                  </a:txBody>
                  <a:tcPr/>
                </a:tc>
                <a:tc>
                  <a:txBody>
                    <a:bodyPr/>
                    <a:lstStyle/>
                    <a:p>
                      <a:pPr marL="0" marR="0" indent="0">
                        <a:spcBef>
                          <a:spcPts val="0"/>
                        </a:spcBef>
                        <a:spcAft>
                          <a:spcPts val="0"/>
                        </a:spcAft>
                      </a:pPr>
                      <a:r>
                        <a:rPr lang="en-US" sz="1000">
                          <a:latin typeface="Calibri"/>
                          <a:ea typeface="Calibri"/>
                          <a:cs typeface="Times New Roman"/>
                        </a:rPr>
                        <a:t>Content/resources for consumers, agents, brokers, providers, carriers</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X</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endParaRPr lang="en-US" sz="1000">
                        <a:latin typeface="Calibri"/>
                        <a:ea typeface="Calibri"/>
                        <a:cs typeface="Times New Roman"/>
                      </a:endParaRP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Calibri"/>
                          <a:ea typeface="Calibri"/>
                          <a:cs typeface="Times New Roman"/>
                        </a:rPr>
                        <a:t>Moderate</a:t>
                      </a:r>
                    </a:p>
                  </a:txBody>
                  <a:tcPr marL="48768" marR="48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394700" cy="384175"/>
          </a:xfrm>
        </p:spPr>
        <p:txBody>
          <a:bodyPr rtlCol="0">
            <a:noAutofit/>
          </a:bodyPr>
          <a:lstStyle/>
          <a:p>
            <a:pPr defTabSz="914196" eaLnBrk="1" fontAlgn="auto" hangingPunct="1">
              <a:spcAft>
                <a:spcPts val="0"/>
              </a:spcAft>
              <a:defRPr/>
            </a:pPr>
            <a:r>
              <a:rPr lang="en-US" sz="2800" i="1" dirty="0" smtClean="0">
                <a:effectLst>
                  <a:outerShdw blurRad="38100" dist="38100" dir="2700000" algn="tl">
                    <a:srgbClr val="000000">
                      <a:alpha val="43137"/>
                    </a:srgbClr>
                  </a:outerShdw>
                </a:effectLst>
              </a:rPr>
              <a:t>Role of </a:t>
            </a:r>
            <a:r>
              <a:rPr lang="en-US" sz="2800" b="1" i="1" dirty="0" smtClean="0">
                <a:solidFill>
                  <a:schemeClr val="tx2"/>
                </a:solidFill>
                <a:effectLst>
                  <a:outerShdw blurRad="38100" dist="38100" dir="2700000" algn="tl">
                    <a:srgbClr val="000000">
                      <a:alpha val="43137"/>
                    </a:srgbClr>
                  </a:outerShdw>
                </a:effectLst>
              </a:rPr>
              <a:t>IT and Implementation Committee</a:t>
            </a:r>
            <a:endParaRPr lang="en-US" sz="2800" b="1" i="1" dirty="0">
              <a:solidFill>
                <a:schemeClr val="tx2"/>
              </a:solidFill>
              <a:effectLst>
                <a:outerShdw blurRad="38100" dist="38100" dir="2700000" algn="tl">
                  <a:srgbClr val="000000">
                    <a:alpha val="43137"/>
                  </a:srgbClr>
                </a:outerShdw>
              </a:effectLst>
            </a:endParaRPr>
          </a:p>
        </p:txBody>
      </p:sp>
      <p:sp>
        <p:nvSpPr>
          <p:cNvPr id="29700" name="Content Placeholder 2"/>
          <p:cNvSpPr txBox="1">
            <a:spLocks/>
          </p:cNvSpPr>
          <p:nvPr/>
        </p:nvSpPr>
        <p:spPr bwMode="auto">
          <a:xfrm>
            <a:off x="457200" y="1219200"/>
            <a:ext cx="83058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r>
              <a:rPr lang="en-US" sz="2000" dirty="0">
                <a:solidFill>
                  <a:srgbClr val="002060"/>
                </a:solidFill>
                <a:cs typeface="Arial" charset="0"/>
              </a:rPr>
              <a:t>Role is to provide guidance to COHBE executive leadership and early input into major strategic decisions such as IT investments, acquisition of services and </a:t>
            </a:r>
            <a:r>
              <a:rPr lang="en-US" sz="2000" dirty="0" smtClean="0">
                <a:solidFill>
                  <a:srgbClr val="002060"/>
                </a:solidFill>
                <a:cs typeface="Arial" charset="0"/>
              </a:rPr>
              <a:t>Acquisition </a:t>
            </a:r>
            <a:r>
              <a:rPr lang="en-US" sz="2000" dirty="0">
                <a:solidFill>
                  <a:srgbClr val="002060"/>
                </a:solidFill>
                <a:cs typeface="Arial" charset="0"/>
              </a:rPr>
              <a:t>strategy</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a:solidFill>
                  <a:srgbClr val="002060"/>
                </a:solidFill>
                <a:cs typeface="Arial" charset="0"/>
              </a:rPr>
              <a:t>These initial acquisition decision(s) will likely be in the order of tens of millions of dollars over the first 3 – 5 years</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smtClean="0">
                <a:solidFill>
                  <a:srgbClr val="002060"/>
                </a:solidFill>
                <a:cs typeface="Arial" charset="0"/>
              </a:rPr>
              <a:t>Acquisitions </a:t>
            </a:r>
            <a:r>
              <a:rPr lang="en-US" sz="2000" dirty="0">
                <a:solidFill>
                  <a:srgbClr val="002060"/>
                </a:solidFill>
                <a:cs typeface="Arial" charset="0"/>
              </a:rPr>
              <a:t>will be structured to be competitive, fair and transparent</a:t>
            </a:r>
          </a:p>
          <a:p>
            <a:pPr marL="457200" indent="-457200">
              <a:buFont typeface="Arial" pitchFamily="34" charset="0"/>
              <a:buChar char="•"/>
              <a:defRPr/>
            </a:pPr>
            <a:endParaRPr lang="en-US" sz="2000" dirty="0">
              <a:solidFill>
                <a:srgbClr val="002060"/>
              </a:solidFill>
              <a:cs typeface="Arial" charset="0"/>
            </a:endParaRPr>
          </a:p>
          <a:p>
            <a:pPr marL="457200" indent="-457200">
              <a:buFont typeface="Arial" pitchFamily="34" charset="0"/>
              <a:buChar char="•"/>
              <a:defRPr/>
            </a:pPr>
            <a:r>
              <a:rPr lang="en-US" sz="2000" dirty="0">
                <a:solidFill>
                  <a:srgbClr val="002060"/>
                </a:solidFill>
                <a:cs typeface="Arial" charset="0"/>
              </a:rPr>
              <a:t>Due to the political sensitivities and visibility surrounding the COHBE, it is important that there be no real or apparent conflicts of interest in </a:t>
            </a:r>
            <a:r>
              <a:rPr lang="en-US" sz="2000" dirty="0" smtClean="0">
                <a:solidFill>
                  <a:srgbClr val="002060"/>
                </a:solidFill>
                <a:cs typeface="Arial" charset="0"/>
              </a:rPr>
              <a:t>Acquisitions </a:t>
            </a:r>
            <a:r>
              <a:rPr lang="en-US" sz="2000" dirty="0">
                <a:solidFill>
                  <a:srgbClr val="002060"/>
                </a:solidFill>
                <a:cs typeface="Arial" charset="0"/>
              </a:rPr>
              <a:t>activities and operational </a:t>
            </a:r>
            <a:r>
              <a:rPr lang="en-US" sz="2000" dirty="0" smtClean="0">
                <a:solidFill>
                  <a:srgbClr val="002060"/>
                </a:solidFill>
                <a:cs typeface="Arial" charset="0"/>
              </a:rPr>
              <a:t>decisions</a:t>
            </a:r>
          </a:p>
          <a:p>
            <a:pPr marL="457200" indent="-457200">
              <a:buFont typeface="Arial" pitchFamily="34" charset="0"/>
              <a:buChar char="•"/>
              <a:defRPr/>
            </a:pPr>
            <a:endParaRPr lang="en-US" sz="2000" dirty="0" smtClean="0">
              <a:solidFill>
                <a:srgbClr val="002060"/>
              </a:solidFill>
              <a:cs typeface="Arial" charset="0"/>
            </a:endParaRPr>
          </a:p>
          <a:p>
            <a:pPr marL="457200" indent="-457200">
              <a:buFont typeface="Arial" pitchFamily="34" charset="0"/>
              <a:buChar char="•"/>
              <a:defRPr/>
            </a:pPr>
            <a:r>
              <a:rPr lang="en-US" sz="2000" dirty="0" smtClean="0">
                <a:solidFill>
                  <a:srgbClr val="002060"/>
                </a:solidFill>
                <a:cs typeface="Arial" charset="0"/>
              </a:rPr>
              <a:t>Meet weekly leading up to the start of the formal acquisition process</a:t>
            </a:r>
            <a:endParaRPr lang="en-US" sz="2000" dirty="0">
              <a:solidFill>
                <a:srgbClr val="002060"/>
              </a:solidFill>
              <a:cs typeface="Arial" charset="0"/>
            </a:endParaRPr>
          </a:p>
          <a:p>
            <a:pPr marL="4572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a:p>
            <a:pPr marL="685800" indent="-457200">
              <a:buFont typeface="Arial" pitchFamily="34" charset="0"/>
              <a:buChar char="•"/>
              <a:defRPr/>
            </a:pPr>
            <a:endParaRPr lang="en-US" sz="2000" dirty="0">
              <a:solidFill>
                <a:srgbClr val="002060"/>
              </a:solidFill>
              <a:cs typeface="Arial" charset="0"/>
            </a:endParaRPr>
          </a:p>
        </p:txBody>
      </p:sp>
      <p:sp>
        <p:nvSpPr>
          <p:cNvPr id="5" name="Slide Number Placeholder 4"/>
          <p:cNvSpPr>
            <a:spLocks noGrp="1"/>
          </p:cNvSpPr>
          <p:nvPr>
            <p:ph type="sldNum" sz="quarter" idx="12"/>
          </p:nvPr>
        </p:nvSpPr>
        <p:spPr/>
        <p:txBody>
          <a:bodyPr/>
          <a:lstStyle/>
          <a:p>
            <a:pPr>
              <a:defRPr/>
            </a:pPr>
            <a:fld id="{6917CD40-D696-4060-87B1-B793AE5B9B62}" type="slidenum">
              <a:rPr lang="en-US" smtClean="0"/>
              <a:pPr>
                <a:defRPr/>
              </a:pPr>
              <a:t>35</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On-going Activities</a:t>
            </a:r>
            <a:endParaRPr lang="en-US" sz="2800" i="1" dirty="0"/>
          </a:p>
        </p:txBody>
      </p:sp>
      <p:sp>
        <p:nvSpPr>
          <p:cNvPr id="4" name="Content Placeholder 2"/>
          <p:cNvSpPr txBox="1">
            <a:spLocks/>
          </p:cNvSpPr>
          <p:nvPr/>
        </p:nvSpPr>
        <p:spPr bwMode="auto">
          <a:xfrm>
            <a:off x="609600" y="914400"/>
            <a:ext cx="78486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r>
              <a:rPr lang="en-US" b="1" dirty="0" smtClean="0">
                <a:cs typeface="Arial" charset="0"/>
              </a:rPr>
              <a:t>Additional IT Resources</a:t>
            </a:r>
          </a:p>
          <a:p>
            <a:pPr marL="914400" lvl="1" indent="-457200">
              <a:buFont typeface="Arial" pitchFamily="34" charset="0"/>
              <a:buChar char="•"/>
              <a:defRPr/>
            </a:pPr>
            <a:r>
              <a:rPr lang="en-US" dirty="0" err="1" smtClean="0">
                <a:cs typeface="Arial" charset="0"/>
              </a:rPr>
              <a:t>Eventus</a:t>
            </a:r>
            <a:r>
              <a:rPr lang="en-US" dirty="0" smtClean="0">
                <a:cs typeface="Arial" charset="0"/>
              </a:rPr>
              <a:t> – call center/customer support and legal support</a:t>
            </a:r>
          </a:p>
          <a:p>
            <a:pPr marL="914400" lvl="1" indent="-457200">
              <a:buFont typeface="Arial" pitchFamily="34" charset="0"/>
              <a:buChar char="•"/>
              <a:defRPr/>
            </a:pPr>
            <a:r>
              <a:rPr lang="en-US" dirty="0" smtClean="0">
                <a:cs typeface="Arial" charset="0"/>
              </a:rPr>
              <a:t>Provided Patty with options for increasing COHBE capacity</a:t>
            </a:r>
          </a:p>
          <a:p>
            <a:pPr marL="457200" indent="-457200">
              <a:buFont typeface="Arial" pitchFamily="34" charset="0"/>
              <a:buChar char="•"/>
              <a:defRPr/>
            </a:pPr>
            <a:endParaRPr lang="en-US" b="1" dirty="0" smtClean="0">
              <a:cs typeface="Arial" charset="0"/>
            </a:endParaRPr>
          </a:p>
          <a:p>
            <a:pPr marL="457200" indent="-457200">
              <a:buFont typeface="Arial" pitchFamily="34" charset="0"/>
              <a:buChar char="•"/>
              <a:defRPr/>
            </a:pPr>
            <a:r>
              <a:rPr lang="en-US" b="1" dirty="0" smtClean="0">
                <a:cs typeface="Arial" charset="0"/>
              </a:rPr>
              <a:t>Progress on RFP</a:t>
            </a:r>
          </a:p>
          <a:p>
            <a:pPr marL="914400" lvl="1" indent="-457200">
              <a:buFont typeface="Arial" pitchFamily="34" charset="0"/>
              <a:buChar char="•"/>
              <a:defRPr/>
            </a:pPr>
            <a:r>
              <a:rPr lang="en-US" dirty="0" smtClean="0">
                <a:cs typeface="Arial" charset="0"/>
              </a:rPr>
              <a:t>Working on first draft; expect to complete by 12/28 and begin first review cycle</a:t>
            </a:r>
          </a:p>
          <a:p>
            <a:pPr marL="914400" lvl="1" indent="-457200">
              <a:buFont typeface="Arial" pitchFamily="34" charset="0"/>
              <a:buChar char="•"/>
              <a:defRPr/>
            </a:pPr>
            <a:r>
              <a:rPr lang="en-US" dirty="0" smtClean="0">
                <a:cs typeface="Arial" charset="0"/>
              </a:rPr>
              <a:t>Additional dimensions of scope</a:t>
            </a:r>
          </a:p>
          <a:p>
            <a:pPr marL="914400" lvl="1" indent="-457200">
              <a:buFont typeface="Arial" pitchFamily="34" charset="0"/>
              <a:buChar char="•"/>
              <a:defRPr/>
            </a:pPr>
            <a:r>
              <a:rPr lang="en-US" dirty="0" err="1" smtClean="0">
                <a:cs typeface="Arial" charset="0"/>
              </a:rPr>
              <a:t>Eventus</a:t>
            </a:r>
            <a:r>
              <a:rPr lang="en-US" dirty="0" smtClean="0">
                <a:cs typeface="Arial" charset="0"/>
              </a:rPr>
              <a:t> providing input into RFP (customer support and legal)</a:t>
            </a: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r>
              <a:rPr lang="en-US" b="1" dirty="0" smtClean="0">
                <a:cs typeface="Arial" charset="0"/>
              </a:rPr>
              <a:t>Continue Interacting with the Vendor Community; this week:</a:t>
            </a:r>
          </a:p>
          <a:p>
            <a:pPr marL="914400" lvl="1" indent="-457200">
              <a:buFont typeface="Arial" pitchFamily="34" charset="0"/>
              <a:buChar char="•"/>
              <a:defRPr/>
            </a:pPr>
            <a:r>
              <a:rPr lang="en-US" dirty="0" smtClean="0">
                <a:cs typeface="Arial" charset="0"/>
              </a:rPr>
              <a:t>Infosys</a:t>
            </a:r>
          </a:p>
          <a:p>
            <a:pPr marL="914400" lvl="1" indent="-457200">
              <a:buFont typeface="Arial" pitchFamily="34" charset="0"/>
              <a:buChar char="•"/>
              <a:defRPr/>
            </a:pPr>
            <a:r>
              <a:rPr lang="en-US" dirty="0" smtClean="0">
                <a:cs typeface="Arial" charset="0"/>
              </a:rPr>
              <a:t>CGI</a:t>
            </a:r>
          </a:p>
          <a:p>
            <a:pPr marL="914400" lvl="1" indent="-457200">
              <a:buFont typeface="Arial" pitchFamily="34" charset="0"/>
              <a:buChar char="•"/>
              <a:defRPr/>
            </a:pPr>
            <a:r>
              <a:rPr lang="en-US" dirty="0" err="1" smtClean="0">
                <a:cs typeface="Arial" charset="0"/>
              </a:rPr>
              <a:t>eHealth</a:t>
            </a:r>
            <a:endParaRPr lang="en-US" dirty="0" smtClean="0">
              <a:cs typeface="Arial" charset="0"/>
            </a:endParaRP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r>
              <a:rPr lang="en-US" b="1" dirty="0" smtClean="0">
                <a:cs typeface="Arial" charset="0"/>
              </a:rPr>
              <a:t>Continue Working with HCPF</a:t>
            </a:r>
          </a:p>
          <a:p>
            <a:pPr marL="914400" lvl="1" indent="-457200">
              <a:buFont typeface="Arial" pitchFamily="34" charset="0"/>
              <a:buChar char="•"/>
              <a:defRPr/>
            </a:pPr>
            <a:r>
              <a:rPr lang="en-US" dirty="0" smtClean="0">
                <a:cs typeface="Arial" charset="0"/>
              </a:rPr>
              <a:t>Use cases for interoperability eligibility processes</a:t>
            </a:r>
          </a:p>
          <a:p>
            <a:pPr marL="914400" lvl="1" indent="-457200">
              <a:buFont typeface="Arial" pitchFamily="34" charset="0"/>
              <a:buChar char="•"/>
              <a:defRPr/>
            </a:pPr>
            <a:r>
              <a:rPr lang="en-US" dirty="0" smtClean="0">
                <a:cs typeface="Arial" charset="0"/>
              </a:rPr>
              <a:t>Defining interfaces and other interoperability requirements</a:t>
            </a: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0"/>
            <a:ext cx="8229600" cy="1143000"/>
          </a:xfrm>
          <a:ln w="76200">
            <a:solidFill>
              <a:schemeClr val="tx1"/>
            </a:solidFill>
          </a:ln>
        </p:spPr>
        <p:txBody>
          <a:bodyPr>
            <a:normAutofit/>
          </a:bodyPr>
          <a:lstStyle/>
          <a:p>
            <a:pPr marL="457200" indent="-457200" algn="ctr">
              <a:defRPr/>
            </a:pPr>
            <a:r>
              <a:rPr lang="en-US" sz="2400" dirty="0" smtClean="0">
                <a:cs typeface="Arial" charset="0"/>
              </a:rPr>
              <a:t>SHOP Business Development and Operations</a:t>
            </a:r>
          </a:p>
        </p:txBody>
      </p:sp>
      <p:sp>
        <p:nvSpPr>
          <p:cNvPr id="4" name="Slide Number Placeholder 3"/>
          <p:cNvSpPr>
            <a:spLocks noGrp="1"/>
          </p:cNvSpPr>
          <p:nvPr>
            <p:ph type="sldNum" sz="quarter" idx="12"/>
          </p:nvPr>
        </p:nvSpPr>
        <p:spPr/>
        <p:txBody>
          <a:bodyPr/>
          <a:lstStyle/>
          <a:p>
            <a:fld id="{A7530C52-0035-4197-AEBC-44BE4B952E13}"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4" name="Content Placeholder 2"/>
          <p:cNvSpPr txBox="1">
            <a:spLocks/>
          </p:cNvSpPr>
          <p:nvPr/>
        </p:nvSpPr>
        <p:spPr bwMode="auto">
          <a:xfrm>
            <a:off x="609600" y="914400"/>
            <a:ext cx="8077200" cy="4419600"/>
          </a:xfrm>
          <a:prstGeom prst="rect">
            <a:avLst/>
          </a:prstGeom>
          <a:noFill/>
          <a:ln w="9525">
            <a:noFill/>
            <a:miter lim="800000"/>
            <a:headEnd/>
            <a:tailEnd/>
          </a:ln>
        </p:spPr>
        <p:txBody>
          <a:bodyPr lIns="91420" tIns="45710" rIns="91420" bIns="45710"/>
          <a:lstStyle/>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r>
              <a:rPr lang="en-US" sz="2400" dirty="0" smtClean="0">
                <a:cs typeface="Arial" charset="0"/>
              </a:rPr>
              <a:t>Three risks associated with the SHOP:</a:t>
            </a:r>
          </a:p>
          <a:p>
            <a:pPr marL="457200"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r>
              <a:rPr lang="en-US" sz="2400" dirty="0" smtClean="0">
                <a:cs typeface="Arial" charset="0"/>
              </a:rPr>
              <a:t>Market risk</a:t>
            </a:r>
          </a:p>
          <a:p>
            <a:pPr marL="914400" lvl="1"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r>
              <a:rPr lang="en-US" sz="2400" dirty="0" smtClean="0">
                <a:cs typeface="Arial" charset="0"/>
              </a:rPr>
              <a:t>Performance risk</a:t>
            </a:r>
          </a:p>
          <a:p>
            <a:pPr marL="914400" lvl="1"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r>
              <a:rPr lang="en-US" sz="2400" dirty="0" smtClean="0">
                <a:cs typeface="Arial" charset="0"/>
              </a:rPr>
              <a:t>Schedule risk</a:t>
            </a:r>
          </a:p>
          <a:p>
            <a:pPr marL="914400" lvl="1"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endParaRPr lang="en-US" sz="2400" dirty="0" smtClean="0">
              <a:cs typeface="Arial" charset="0"/>
            </a:endParaRPr>
          </a:p>
          <a:p>
            <a:pPr marL="914400" lvl="1"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solidFill>
                <a:srgbClr val="FF0000"/>
              </a:solidFill>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smtClean="0">
              <a:cs typeface="Arial" charset="0"/>
            </a:endParaRPr>
          </a:p>
          <a:p>
            <a:pPr marL="457200" indent="-457200">
              <a:buFont typeface="Arial" pitchFamily="34" charset="0"/>
              <a:buChar char="•"/>
              <a:defRPr/>
            </a:pPr>
            <a:endParaRPr lang="en-US" sz="2400" dirty="0">
              <a:cs typeface="Arial" charset="0"/>
            </a:endParaRPr>
          </a:p>
          <a:p>
            <a:pPr marL="4572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a:p>
            <a:pPr marL="685800" indent="-457200">
              <a:buFont typeface="Arial" pitchFamily="34" charset="0"/>
              <a:buChar char="•"/>
              <a:defRPr/>
            </a:pPr>
            <a:endParaRPr lang="en-US" sz="2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4" name="Content Placeholder 2"/>
          <p:cNvSpPr txBox="1">
            <a:spLocks/>
          </p:cNvSpPr>
          <p:nvPr/>
        </p:nvSpPr>
        <p:spPr bwMode="auto">
          <a:xfrm>
            <a:off x="609600" y="914400"/>
            <a:ext cx="7848600" cy="4419600"/>
          </a:xfrm>
          <a:prstGeom prst="rect">
            <a:avLst/>
          </a:prstGeom>
          <a:noFill/>
          <a:ln w="9525">
            <a:noFill/>
            <a:miter lim="800000"/>
            <a:headEnd/>
            <a:tailEnd/>
          </a:ln>
        </p:spPr>
        <p:txBody>
          <a:bodyPr lIns="91420" tIns="45710" rIns="91420" bIns="45710"/>
          <a:lstStyle/>
          <a:p>
            <a:pPr lvl="0"/>
            <a:r>
              <a:rPr lang="en-US" sz="2400" b="1" dirty="0" smtClean="0"/>
              <a:t>Market Risk:</a:t>
            </a:r>
            <a:endParaRPr lang="en-US" sz="2400" dirty="0" smtClean="0"/>
          </a:p>
          <a:p>
            <a:r>
              <a:rPr lang="en-US" b="1" dirty="0" smtClean="0"/>
              <a:t> </a:t>
            </a:r>
            <a:endParaRPr lang="en-US" dirty="0" smtClean="0"/>
          </a:p>
          <a:p>
            <a:pPr marL="342900" lvl="0" indent="-342900">
              <a:buFont typeface="Arial" pitchFamily="34" charset="0"/>
              <a:buChar char="•"/>
            </a:pPr>
            <a:r>
              <a:rPr lang="en-US" dirty="0" smtClean="0"/>
              <a:t>Existing, competitive well-established market interests</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New competitors emerging now, before exchanges are formed</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Market inertia: protect current business (insurers, brokers, TPA’s)</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Adverse selection: trend toward self-insurance (among small firms)</a:t>
            </a:r>
          </a:p>
          <a:p>
            <a:pPr marL="914400" lvl="1" indent="-457200">
              <a:buFont typeface="Arial" pitchFamily="34" charset="0"/>
              <a:buChar char="•"/>
              <a:defRPr/>
            </a:pPr>
            <a:endParaRPr lang="en-US" dirty="0" smtClean="0">
              <a:cs typeface="Arial" charset="0"/>
            </a:endParaRPr>
          </a:p>
          <a:p>
            <a:pPr marL="914400" lvl="1" indent="-457200">
              <a:buFont typeface="Arial" pitchFamily="34" charset="0"/>
              <a:buChar char="•"/>
              <a:defRPr/>
            </a:pPr>
            <a:endParaRPr lang="en-US" dirty="0" smtClean="0">
              <a:cs typeface="Arial" charset="0"/>
            </a:endParaRP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4" name="Content Placeholder 2"/>
          <p:cNvSpPr txBox="1">
            <a:spLocks/>
          </p:cNvSpPr>
          <p:nvPr/>
        </p:nvSpPr>
        <p:spPr bwMode="auto">
          <a:xfrm>
            <a:off x="609600" y="914400"/>
            <a:ext cx="7848600" cy="4419600"/>
          </a:xfrm>
          <a:prstGeom prst="rect">
            <a:avLst/>
          </a:prstGeom>
          <a:noFill/>
          <a:ln w="9525">
            <a:noFill/>
            <a:miter lim="800000"/>
            <a:headEnd/>
            <a:tailEnd/>
          </a:ln>
        </p:spPr>
        <p:txBody>
          <a:bodyPr lIns="91420" tIns="45710" rIns="91420" bIns="45710"/>
          <a:lstStyle/>
          <a:p>
            <a:pPr lvl="0"/>
            <a:r>
              <a:rPr lang="en-US" sz="2400" b="1" dirty="0" smtClean="0"/>
              <a:t>Performance Risk:</a:t>
            </a:r>
            <a:endParaRPr lang="en-US" sz="2400" dirty="0" smtClean="0"/>
          </a:p>
          <a:p>
            <a:r>
              <a:rPr lang="en-US" b="1" dirty="0" smtClean="0"/>
              <a:t> </a:t>
            </a:r>
            <a:endParaRPr lang="en-US" dirty="0" smtClean="0"/>
          </a:p>
          <a:p>
            <a:pPr marL="342900" lvl="0" indent="-342900">
              <a:buFont typeface="Arial" pitchFamily="34" charset="0"/>
              <a:buChar char="•"/>
            </a:pPr>
            <a:r>
              <a:rPr lang="en-US" dirty="0" smtClean="0"/>
              <a:t>Skepticism of state running an exchange</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Challenges of trying to compete in a public governance model</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Very small incentive to participate (tax credits) for a short time (2 years)</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No active purchaser model</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The only successful SHOP exchange models have been privately owned</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Employee choice and defined contribution operations are complex: premium payments, admin, customer service, marketing, Section 125 admin, etc.</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Voluntary insurer participation</a:t>
            </a:r>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2800" i="1" dirty="0" smtClean="0"/>
              <a:t>SHOP Business Development and Operations</a:t>
            </a:r>
            <a:endParaRPr lang="en-US" sz="2800" i="1" dirty="0"/>
          </a:p>
        </p:txBody>
      </p:sp>
      <p:sp>
        <p:nvSpPr>
          <p:cNvPr id="4" name="Content Placeholder 2"/>
          <p:cNvSpPr txBox="1">
            <a:spLocks/>
          </p:cNvSpPr>
          <p:nvPr/>
        </p:nvSpPr>
        <p:spPr bwMode="auto">
          <a:xfrm>
            <a:off x="609600" y="914400"/>
            <a:ext cx="7848600" cy="4419600"/>
          </a:xfrm>
          <a:prstGeom prst="rect">
            <a:avLst/>
          </a:prstGeom>
          <a:noFill/>
          <a:ln w="9525">
            <a:noFill/>
            <a:miter lim="800000"/>
            <a:headEnd/>
            <a:tailEnd/>
          </a:ln>
        </p:spPr>
        <p:txBody>
          <a:bodyPr lIns="91420" tIns="45710" rIns="91420" bIns="45710"/>
          <a:lstStyle/>
          <a:p>
            <a:pPr lvl="0"/>
            <a:r>
              <a:rPr lang="en-US" sz="2400" b="1" dirty="0" smtClean="0"/>
              <a:t>Schedule Risk:</a:t>
            </a:r>
            <a:endParaRPr lang="en-US" sz="2400" dirty="0" smtClean="0"/>
          </a:p>
          <a:p>
            <a:r>
              <a:rPr lang="en-US" b="1" dirty="0" smtClean="0"/>
              <a:t> </a:t>
            </a:r>
            <a:endParaRPr lang="en-US" dirty="0" smtClean="0"/>
          </a:p>
          <a:p>
            <a:pPr marL="342900" lvl="0" indent="-342900">
              <a:buFont typeface="Arial" pitchFamily="34" charset="0"/>
              <a:buChar char="•"/>
            </a:pPr>
            <a:r>
              <a:rPr lang="en-US" dirty="0" smtClean="0"/>
              <a:t>IT procurement is within reach for SHOP within our timeframes</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However, there is insufficient time to develop a team that can execute operations</a:t>
            </a:r>
          </a:p>
          <a:p>
            <a:pPr marL="342900" lvl="0" indent="-342900">
              <a:buFont typeface="Arial" pitchFamily="34" charset="0"/>
              <a:buChar char="•"/>
            </a:pPr>
            <a:endParaRPr lang="en-US" dirty="0" smtClean="0"/>
          </a:p>
          <a:p>
            <a:pPr marL="914400" lvl="1"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solidFill>
                <a:srgbClr val="FF0000"/>
              </a:solidFill>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smtClean="0">
              <a:cs typeface="Arial" charset="0"/>
            </a:endParaRPr>
          </a:p>
          <a:p>
            <a:pPr marL="457200" indent="-457200">
              <a:buFont typeface="Arial" pitchFamily="34" charset="0"/>
              <a:buChar char="•"/>
              <a:defRPr/>
            </a:pPr>
            <a:endParaRPr lang="en-US" sz="1400" dirty="0">
              <a:cs typeface="Arial" charset="0"/>
            </a:endParaRPr>
          </a:p>
          <a:p>
            <a:pPr marL="4572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a:p>
            <a:pPr marL="685800" indent="-457200">
              <a:buFont typeface="Arial" pitchFamily="34" charset="0"/>
              <a:buChar char="•"/>
              <a:defRPr/>
            </a:pPr>
            <a:endParaRPr lang="en-US" sz="1400" dirty="0">
              <a:cs typeface="Arial" charset="0"/>
            </a:endParaRPr>
          </a:p>
        </p:txBody>
      </p:sp>
      <p:sp>
        <p:nvSpPr>
          <p:cNvPr id="6" name="Slide Number Placeholder 5"/>
          <p:cNvSpPr>
            <a:spLocks noGrp="1"/>
          </p:cNvSpPr>
          <p:nvPr>
            <p:ph type="sldNum" sz="quarter" idx="12"/>
          </p:nvPr>
        </p:nvSpPr>
        <p:spPr/>
        <p:txBody>
          <a:bodyPr/>
          <a:lstStyle/>
          <a:p>
            <a:fld id="{A7530C52-0035-4197-AEBC-44BE4B952E1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12258</TotalTime>
  <Words>2492</Words>
  <Application>Microsoft Office PowerPoint</Application>
  <PresentationFormat>On-screen Show (4:3)</PresentationFormat>
  <Paragraphs>890</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Concourse</vt:lpstr>
      <vt:lpstr>Visio</vt:lpstr>
      <vt:lpstr>Slide</vt:lpstr>
      <vt:lpstr>Colorado Health Benefits Exchange</vt:lpstr>
      <vt:lpstr>Overview</vt:lpstr>
      <vt:lpstr>On-going Activities</vt:lpstr>
      <vt:lpstr>On-going Activities</vt:lpstr>
      <vt:lpstr>SHOP Business Development and Operations</vt:lpstr>
      <vt:lpstr>SHOP Business Development and Operations</vt:lpstr>
      <vt:lpstr>SHOP Business Development and Operations</vt:lpstr>
      <vt:lpstr>SHOP Business Development and Operations</vt:lpstr>
      <vt:lpstr>SHOP Business Development and Operations</vt:lpstr>
      <vt:lpstr>SHOP Business Development and Operations</vt:lpstr>
      <vt:lpstr>SHOP Business Development and Operations</vt:lpstr>
      <vt:lpstr>Option for Ownership of Call Center/ Customer Support Assets</vt:lpstr>
      <vt:lpstr>Option for Ownership of Call Center/Customer Support Assets</vt:lpstr>
      <vt:lpstr>Enrollment “Interoperability”</vt:lpstr>
      <vt:lpstr>Plan Shopping and Enrollment Interoperability</vt:lpstr>
      <vt:lpstr>Plan Shopping and Enrollment Interoperability</vt:lpstr>
      <vt:lpstr>Plan Shopping and Enrollment Interoperability</vt:lpstr>
      <vt:lpstr>Plan Shopping and Enrollment Interoperability</vt:lpstr>
      <vt:lpstr>Plan Shopping and Enrollment Interoperability</vt:lpstr>
      <vt:lpstr>Call Center Interoperability – TBD </vt:lpstr>
      <vt:lpstr>“Optimal” Level of “Interoperability” with State Medicaid/CHIP Systems and Business Processes </vt:lpstr>
      <vt:lpstr>Interoperability Decision Criteria</vt:lpstr>
      <vt:lpstr>Additional Information from RFI Process</vt:lpstr>
      <vt:lpstr>COHBE RFI Summary</vt:lpstr>
      <vt:lpstr>Evaluation Committee</vt:lpstr>
      <vt:lpstr>Evaluation Committee</vt:lpstr>
      <vt:lpstr>Next Steps</vt:lpstr>
      <vt:lpstr>Next Steps</vt:lpstr>
      <vt:lpstr>Background Material</vt:lpstr>
      <vt:lpstr>COHBE Implementation and Start-up Timeline</vt:lpstr>
      <vt:lpstr>Draft COHBE Guiding Principles for Systems and Implementation</vt:lpstr>
      <vt:lpstr>Solution Cost Estimate – Cost Drivers 1 of 3</vt:lpstr>
      <vt:lpstr>Solution Cost Estimate – Cost Drivers 2 of 3</vt:lpstr>
      <vt:lpstr>Solution Cost Estimate – Cost Drivers 3 of 3</vt:lpstr>
      <vt:lpstr>Role of IT and Implementation Committee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Health Benefits Exchange</dc:title>
  <dc:creator>Shawn</dc:creator>
  <cp:lastModifiedBy>Jessica Dunbar</cp:lastModifiedBy>
  <cp:revision>178</cp:revision>
  <dcterms:created xsi:type="dcterms:W3CDTF">2011-12-21T13:49:41Z</dcterms:created>
  <dcterms:modified xsi:type="dcterms:W3CDTF">2011-12-21T18:38:52Z</dcterms:modified>
</cp:coreProperties>
</file>