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handoutMasterIdLst>
    <p:handoutMasterId r:id="rId31"/>
  </p:handoutMasterIdLst>
  <p:sldIdLst>
    <p:sldId id="256" r:id="rId2"/>
    <p:sldId id="270" r:id="rId3"/>
    <p:sldId id="340" r:id="rId4"/>
    <p:sldId id="297" r:id="rId5"/>
    <p:sldId id="330" r:id="rId6"/>
    <p:sldId id="308" r:id="rId7"/>
    <p:sldId id="356" r:id="rId8"/>
    <p:sldId id="312" r:id="rId9"/>
    <p:sldId id="337" r:id="rId10"/>
    <p:sldId id="336" r:id="rId11"/>
    <p:sldId id="338" r:id="rId12"/>
    <p:sldId id="325" r:id="rId13"/>
    <p:sldId id="335" r:id="rId14"/>
    <p:sldId id="339" r:id="rId15"/>
    <p:sldId id="355" r:id="rId16"/>
    <p:sldId id="313" r:id="rId17"/>
    <p:sldId id="334" r:id="rId18"/>
    <p:sldId id="358" r:id="rId19"/>
    <p:sldId id="359" r:id="rId20"/>
    <p:sldId id="364" r:id="rId21"/>
    <p:sldId id="357" r:id="rId22"/>
    <p:sldId id="360" r:id="rId23"/>
    <p:sldId id="272" r:id="rId24"/>
    <p:sldId id="298" r:id="rId25"/>
    <p:sldId id="361" r:id="rId26"/>
    <p:sldId id="362" r:id="rId27"/>
    <p:sldId id="363" r:id="rId28"/>
    <p:sldId id="282" r:id="rId2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F5F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0" autoAdjust="0"/>
    <p:restoredTop sz="94718" autoAdjust="0"/>
  </p:normalViewPr>
  <p:slideViewPr>
    <p:cSldViewPr>
      <p:cViewPr>
        <p:scale>
          <a:sx n="71" d="100"/>
          <a:sy n="71" d="100"/>
        </p:scale>
        <p:origin x="-112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ED79CDFC-4648-4E76-8273-E0F5C7194D6E}" type="datetimeFigureOut">
              <a:rPr lang="en-US" smtClean="0"/>
              <a:pPr/>
              <a:t>12/13/2011</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9B426A4E-C817-4D4C-8C1D-F84DD06EE5A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58274C34-152E-4486-A9AE-9260E0FBD49E}" type="datetimeFigureOut">
              <a:rPr lang="en-US" smtClean="0"/>
              <a:pPr/>
              <a:t>12/13/2011</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BCF44260-68B9-4BBC-A162-A0C573AB0B7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695" fontAlgn="base">
              <a:spcBef>
                <a:spcPct val="0"/>
              </a:spcBef>
              <a:spcAft>
                <a:spcPct val="0"/>
              </a:spcAft>
              <a:defRPr/>
            </a:pPr>
            <a:fld id="{B2A4F4B5-FB54-400C-A1CE-28F1A18133CF}" type="slidenum">
              <a:rPr lang="en-US"/>
              <a:pPr defTabSz="912695" fontAlgn="base">
                <a:spcBef>
                  <a:spcPct val="0"/>
                </a:spcBef>
                <a:spcAft>
                  <a:spcPct val="0"/>
                </a:spcAft>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695" fontAlgn="base">
              <a:spcBef>
                <a:spcPct val="0"/>
              </a:spcBef>
              <a:spcAft>
                <a:spcPct val="0"/>
              </a:spcAft>
              <a:defRPr/>
            </a:pPr>
            <a:fld id="{B2A4F4B5-FB54-400C-A1CE-28F1A18133CF}" type="slidenum">
              <a:rPr lang="en-US"/>
              <a:pPr defTabSz="912695" fontAlgn="base">
                <a:spcBef>
                  <a:spcPct val="0"/>
                </a:spcBef>
                <a:spcAft>
                  <a:spcPct val="0"/>
                </a:spcAft>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695" fontAlgn="base">
              <a:spcBef>
                <a:spcPct val="0"/>
              </a:spcBef>
              <a:spcAft>
                <a:spcPct val="0"/>
              </a:spcAft>
              <a:defRPr/>
            </a:pPr>
            <a:fld id="{B2A4F4B5-FB54-400C-A1CE-28F1A18133CF}" type="slidenum">
              <a:rPr lang="en-US"/>
              <a:pPr defTabSz="912695" fontAlgn="base">
                <a:spcBef>
                  <a:spcPct val="0"/>
                </a:spcBef>
                <a:spcAft>
                  <a:spcPct val="0"/>
                </a:spcAft>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695" fontAlgn="base">
              <a:spcBef>
                <a:spcPct val="0"/>
              </a:spcBef>
              <a:spcAft>
                <a:spcPct val="0"/>
              </a:spcAft>
              <a:defRPr/>
            </a:pPr>
            <a:fld id="{B2A4F4B5-FB54-400C-A1CE-28F1A18133CF}" type="slidenum">
              <a:rPr lang="en-US"/>
              <a:pPr defTabSz="912695" fontAlgn="base">
                <a:spcBef>
                  <a:spcPct val="0"/>
                </a:spcBef>
                <a:spcAft>
                  <a:spcPct val="0"/>
                </a:spcAft>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695" fontAlgn="base">
              <a:spcBef>
                <a:spcPct val="0"/>
              </a:spcBef>
              <a:spcAft>
                <a:spcPct val="0"/>
              </a:spcAft>
              <a:defRPr/>
            </a:pPr>
            <a:fld id="{B2A4F4B5-FB54-400C-A1CE-28F1A18133CF}" type="slidenum">
              <a:rPr lang="en-US"/>
              <a:pPr defTabSz="912695" fontAlgn="base">
                <a:spcBef>
                  <a:spcPct val="0"/>
                </a:spcBef>
                <a:spcAft>
                  <a:spcPct val="0"/>
                </a:spcAft>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695" fontAlgn="base">
              <a:spcBef>
                <a:spcPct val="0"/>
              </a:spcBef>
              <a:spcAft>
                <a:spcPct val="0"/>
              </a:spcAft>
              <a:defRPr/>
            </a:pPr>
            <a:fld id="{B2A4F4B5-FB54-400C-A1CE-28F1A18133CF}" type="slidenum">
              <a:rPr lang="en-US"/>
              <a:pPr defTabSz="912695" fontAlgn="base">
                <a:spcBef>
                  <a:spcPct val="0"/>
                </a:spcBef>
                <a:spcAft>
                  <a:spcPct val="0"/>
                </a:spcAft>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ln>
            <a:miter lim="800000"/>
            <a:headEnd/>
            <a:tailEnd/>
          </a:ln>
        </p:spPr>
        <p:txBody>
          <a:bodyPr/>
          <a:lstStyle/>
          <a:p>
            <a:pPr defTabSz="911639"/>
            <a:fld id="{A4E7EAC3-EB13-428C-9E4C-F8727B4262DA}" type="slidenum">
              <a:rPr lang="en-US"/>
              <a:pPr defTabSz="911639"/>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ln>
            <a:miter lim="800000"/>
            <a:headEnd/>
            <a:tailEnd/>
          </a:ln>
        </p:spPr>
        <p:txBody>
          <a:bodyPr/>
          <a:lstStyle/>
          <a:p>
            <a:pPr defTabSz="911639"/>
            <a:fld id="{64091E1F-0722-4018-89F7-0E84B76B40B5}" type="slidenum">
              <a:rPr lang="en-US"/>
              <a:pPr defTabSz="911639"/>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695" fontAlgn="base">
              <a:spcBef>
                <a:spcPct val="0"/>
              </a:spcBef>
              <a:spcAft>
                <a:spcPct val="0"/>
              </a:spcAft>
              <a:defRPr/>
            </a:pPr>
            <a:fld id="{B2A4F4B5-FB54-400C-A1CE-28F1A18133CF}" type="slidenum">
              <a:rPr lang="en-US"/>
              <a:pPr defTabSz="912695" fontAlgn="base">
                <a:spcBef>
                  <a:spcPct val="0"/>
                </a:spcBef>
                <a:spcAft>
                  <a:spcPct val="0"/>
                </a:spcAft>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ln>
            <a:miter lim="800000"/>
            <a:headEnd/>
            <a:tailEnd/>
          </a:ln>
        </p:spPr>
        <p:txBody>
          <a:bodyPr/>
          <a:lstStyle/>
          <a:p>
            <a:pPr defTabSz="911639"/>
            <a:fld id="{A4E7EAC3-EB13-428C-9E4C-F8727B4262DA}" type="slidenum">
              <a:rPr lang="en-US"/>
              <a:pPr defTabSz="911639"/>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695" fontAlgn="base">
              <a:spcBef>
                <a:spcPct val="0"/>
              </a:spcBef>
              <a:spcAft>
                <a:spcPct val="0"/>
              </a:spcAft>
              <a:defRPr/>
            </a:pPr>
            <a:fld id="{B2A4F4B5-FB54-400C-A1CE-28F1A18133CF}" type="slidenum">
              <a:rPr lang="en-US"/>
              <a:pPr defTabSz="912695" fontAlgn="base">
                <a:spcBef>
                  <a:spcPct val="0"/>
                </a:spcBef>
                <a:spcAft>
                  <a:spcPct val="0"/>
                </a:spcAft>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03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695" fontAlgn="base">
              <a:spcBef>
                <a:spcPct val="0"/>
              </a:spcBef>
              <a:spcAft>
                <a:spcPct val="0"/>
              </a:spcAft>
              <a:defRPr/>
            </a:pPr>
            <a:fld id="{F2C03896-05BC-42B1-BE5C-9C0FE268AD00}" type="slidenum">
              <a:rPr lang="en-US"/>
              <a:pPr defTabSz="912695" fontAlgn="base">
                <a:spcBef>
                  <a:spcPct val="0"/>
                </a:spcBef>
                <a:spcAft>
                  <a:spcPct val="0"/>
                </a:spcAft>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695" fontAlgn="base">
              <a:spcBef>
                <a:spcPct val="0"/>
              </a:spcBef>
              <a:spcAft>
                <a:spcPct val="0"/>
              </a:spcAft>
              <a:defRPr/>
            </a:pPr>
            <a:fld id="{70011976-D20C-46B0-8FC0-6BEBC2117B4F}" type="slidenum">
              <a:rPr lang="en-US"/>
              <a:pPr defTabSz="912695" fontAlgn="base">
                <a:spcBef>
                  <a:spcPct val="0"/>
                </a:spcBef>
                <a:spcAft>
                  <a:spcPct val="0"/>
                </a:spcAft>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E1E6D4-8CF4-4532-A680-835D7E548BA2}"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E1E6D4-8CF4-4532-A680-835D7E548BA2}"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E1E6D4-8CF4-4532-A680-835D7E548BA2}"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695" fontAlgn="base">
              <a:spcBef>
                <a:spcPct val="0"/>
              </a:spcBef>
              <a:spcAft>
                <a:spcPct val="0"/>
              </a:spcAft>
              <a:defRPr/>
            </a:pPr>
            <a:fld id="{B2A4F4B5-FB54-400C-A1CE-28F1A18133CF}" type="slidenum">
              <a:rPr lang="en-US"/>
              <a:pPr defTabSz="912695" fontAlgn="base">
                <a:spcBef>
                  <a:spcPct val="0"/>
                </a:spcBef>
                <a:spcAft>
                  <a:spcPct val="0"/>
                </a:spcAft>
                <a:defRPr/>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695" fontAlgn="base">
              <a:spcBef>
                <a:spcPct val="0"/>
              </a:spcBef>
              <a:spcAft>
                <a:spcPct val="0"/>
              </a:spcAft>
              <a:defRPr/>
            </a:pPr>
            <a:fld id="{B2A4F4B5-FB54-400C-A1CE-28F1A18133CF}" type="slidenum">
              <a:rPr lang="en-US"/>
              <a:pPr defTabSz="912695" fontAlgn="base">
                <a:spcBef>
                  <a:spcPct val="0"/>
                </a:spcBef>
                <a:spcAft>
                  <a:spcPct val="0"/>
                </a:spcAft>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695" fontAlgn="base">
              <a:spcBef>
                <a:spcPct val="0"/>
              </a:spcBef>
              <a:spcAft>
                <a:spcPct val="0"/>
              </a:spcAft>
              <a:defRPr/>
            </a:pPr>
            <a:fld id="{B2A4F4B5-FB54-400C-A1CE-28F1A18133CF}" type="slidenum">
              <a:rPr lang="en-US"/>
              <a:pPr defTabSz="912695" fontAlgn="base">
                <a:spcBef>
                  <a:spcPct val="0"/>
                </a:spcBef>
                <a:spcAft>
                  <a:spcPct val="0"/>
                </a:spcAft>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A0FC919-3495-425A-A1C8-BF12ECECB1A1}" type="datetime1">
              <a:rPr lang="en-US" smtClean="0"/>
              <a:pPr/>
              <a:t>12/13/2011</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7530C52-0035-4197-AEBC-44BE4B952E1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05E04D-B1D4-439F-B28A-56EC1D47D95B}" type="datetime1">
              <a:rPr lang="en-US" smtClean="0"/>
              <a:pPr/>
              <a:t>12/13/2011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7530C52-0035-4197-AEBC-44BE4B952E1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C315A3F-CCD8-419E-84E8-EEFA94A83CBD}" type="datetime1">
              <a:rPr lang="en-US" smtClean="0"/>
              <a:pPr/>
              <a:t>12/13/2011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7530C52-0035-4197-AEBC-44BE4B952E1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5CA8BEE-8D73-490E-B219-C37C98367F9A}" type="datetime1">
              <a:rPr lang="en-US" smtClean="0"/>
              <a:pPr/>
              <a:t>12/13/2011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7530C52-0035-4197-AEBC-44BE4B952E13}"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9DFDD43-6431-4BE3-A077-1F7164CA1E96}" type="datetime1">
              <a:rPr lang="en-US" smtClean="0"/>
              <a:pPr/>
              <a:t>12/13/2011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7530C52-0035-4197-AEBC-44BE4B952E13}"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1468A3-66EB-4B14-8705-A0B6EEE4A43B}" type="datetime1">
              <a:rPr lang="en-US" smtClean="0"/>
              <a:pPr/>
              <a:t>12/13/2011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7530C52-0035-4197-AEBC-44BE4B952E13}"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7A7E313-39C7-4183-8767-B14FFD46785D}" type="datetime1">
              <a:rPr lang="en-US" smtClean="0"/>
              <a:pPr/>
              <a:t>12/13/2011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A7530C52-0035-4197-AEBC-44BE4B952E1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3BDCE27-52D6-4EDB-BDF9-7925508CA10E}" type="datetime1">
              <a:rPr lang="en-US" smtClean="0"/>
              <a:pPr/>
              <a:t>12/13/2011</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A7530C52-0035-4197-AEBC-44BE4B952E13}"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75A7925-FF85-4174-B988-9FEC0EF6DC2B}" type="datetime1">
              <a:rPr lang="en-US" smtClean="0"/>
              <a:pPr/>
              <a:t>12/13/2011</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A7530C52-0035-4197-AEBC-44BE4B952E1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BC0F41F-F4A2-4DF7-AFE4-E866A795DAAD}" type="datetime1">
              <a:rPr lang="en-US" smtClean="0"/>
              <a:pPr/>
              <a:t>12/13/2011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7530C52-0035-4197-AEBC-44BE4B952E1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2CA83B2-D9FF-4DE3-AFF6-D0264897CDC1}" type="datetime1">
              <a:rPr lang="en-US" smtClean="0"/>
              <a:pPr/>
              <a:t>12/13/2011</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7530C52-0035-4197-AEBC-44BE4B952E13}"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44C975B-E6AF-4540-8446-7BFFAC457F43}" type="datetime1">
              <a:rPr lang="en-US" smtClean="0"/>
              <a:pPr/>
              <a:t>12/13/2011</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7530C52-0035-4197-AEBC-44BE4B952E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2.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package" Target="../embeddings/Microsoft_Office_Excel_Worksheet2.xlsx"/></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package" Target="../embeddings/Microsoft_Office_PowerPoint_Slide3.sldx"/></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PowerPoint_Slide1.sldx"/></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Colorado Health Benefits Exchange</a:t>
            </a:r>
            <a:endParaRPr lang="en-US" dirty="0"/>
          </a:p>
        </p:txBody>
      </p:sp>
      <p:sp>
        <p:nvSpPr>
          <p:cNvPr id="3" name="Subtitle 2"/>
          <p:cNvSpPr>
            <a:spLocks noGrp="1"/>
          </p:cNvSpPr>
          <p:nvPr>
            <p:ph type="subTitle" idx="1"/>
          </p:nvPr>
        </p:nvSpPr>
        <p:spPr/>
        <p:txBody>
          <a:bodyPr>
            <a:normAutofit fontScale="62500" lnSpcReduction="20000"/>
          </a:bodyPr>
          <a:lstStyle/>
          <a:p>
            <a:r>
              <a:rPr lang="en-US" sz="2800" b="1" dirty="0" smtClean="0"/>
              <a:t>IT and Implementation Committee</a:t>
            </a:r>
          </a:p>
          <a:p>
            <a:r>
              <a:rPr lang="en-US" sz="2800" b="1" dirty="0" smtClean="0"/>
              <a:t> Strategic IT Decisions</a:t>
            </a:r>
          </a:p>
          <a:p>
            <a:endParaRPr lang="en-US" sz="2800" b="1" dirty="0" smtClean="0"/>
          </a:p>
          <a:p>
            <a:r>
              <a:rPr lang="en-US" sz="2800" b="1" dirty="0" smtClean="0"/>
              <a:t>December </a:t>
            </a:r>
            <a:r>
              <a:rPr lang="en-US" sz="2800" b="1" dirty="0" smtClean="0"/>
              <a:t>14, </a:t>
            </a:r>
            <a:r>
              <a:rPr lang="en-US" sz="2800" b="1" dirty="0" smtClean="0"/>
              <a:t>2011</a:t>
            </a:r>
          </a:p>
          <a:p>
            <a:endParaRPr lang="en-US" sz="2800" b="1" dirty="0" smtClean="0"/>
          </a:p>
        </p:txBody>
      </p:sp>
      <p:sp>
        <p:nvSpPr>
          <p:cNvPr id="4" name="Slide Number Placeholder 3"/>
          <p:cNvSpPr>
            <a:spLocks noGrp="1"/>
          </p:cNvSpPr>
          <p:nvPr>
            <p:ph type="sldNum" sz="quarter" idx="12"/>
          </p:nvPr>
        </p:nvSpPr>
        <p:spPr/>
        <p:txBody>
          <a:bodyPr/>
          <a:lstStyle/>
          <a:p>
            <a:fld id="{A7530C52-0035-4197-AEBC-44BE4B952E13}"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609600"/>
            <a:ext cx="8153400" cy="384175"/>
          </a:xfrm>
        </p:spPr>
        <p:txBody>
          <a:bodyPr rtlCol="0">
            <a:noAutofit/>
          </a:bodyPr>
          <a:lstStyle/>
          <a:p>
            <a:pPr defTabSz="914196">
              <a:defRPr/>
            </a:pPr>
            <a:r>
              <a:rPr lang="en-US" sz="2400" i="1" dirty="0" smtClean="0">
                <a:cs typeface="Arial" charset="0"/>
              </a:rPr>
              <a:t>“Optimal” Level of “Interoperability” with State Medicaid/CHIP Systems and Business Processes</a:t>
            </a:r>
            <a:br>
              <a:rPr lang="en-US" sz="2400" i="1" dirty="0" smtClean="0">
                <a:cs typeface="Arial" charset="0"/>
              </a:rPr>
            </a:br>
            <a:endParaRPr lang="en-US" sz="2400" b="1" i="1" dirty="0">
              <a:solidFill>
                <a:schemeClr val="tx2"/>
              </a:solidFill>
              <a:effectLst>
                <a:outerShdw blurRad="38100" dist="38100" dir="2700000" algn="tl">
                  <a:srgbClr val="000000">
                    <a:alpha val="43137"/>
                  </a:srgbClr>
                </a:outerShdw>
              </a:effectLst>
            </a:endParaRPr>
          </a:p>
        </p:txBody>
      </p:sp>
      <p:sp>
        <p:nvSpPr>
          <p:cNvPr id="29700" name="Content Placeholder 2"/>
          <p:cNvSpPr txBox="1">
            <a:spLocks/>
          </p:cNvSpPr>
          <p:nvPr/>
        </p:nvSpPr>
        <p:spPr bwMode="auto">
          <a:xfrm>
            <a:off x="533400" y="1066800"/>
            <a:ext cx="7924800" cy="4419600"/>
          </a:xfrm>
          <a:prstGeom prst="rect">
            <a:avLst/>
          </a:prstGeom>
          <a:noFill/>
          <a:ln w="9525">
            <a:noFill/>
            <a:miter lim="800000"/>
            <a:headEnd/>
            <a:tailEnd/>
          </a:ln>
        </p:spPr>
        <p:txBody>
          <a:bodyPr lIns="91420" tIns="45710" rIns="91420" bIns="45710"/>
          <a:lstStyle/>
          <a:p>
            <a:pPr marL="0" lvl="2">
              <a:defRPr/>
            </a:pPr>
            <a:endParaRPr lang="en-US" sz="1600" dirty="0" smtClean="0">
              <a:cs typeface="Arial" charset="0"/>
            </a:endParaRPr>
          </a:p>
          <a:p>
            <a:pPr marL="342900" lvl="2" indent="-342900">
              <a:defRPr/>
            </a:pPr>
            <a:r>
              <a:rPr lang="en-US" b="1" dirty="0" smtClean="0">
                <a:cs typeface="Arial" charset="0"/>
              </a:rPr>
              <a:t>Tiered Sets of Requirements</a:t>
            </a:r>
          </a:p>
          <a:p>
            <a:pPr marL="228600" lvl="2" indent="-228600">
              <a:buFont typeface="+mj-lt"/>
              <a:buAutoNum type="arabicPeriod"/>
              <a:defRPr/>
            </a:pPr>
            <a:endParaRPr lang="en-US" sz="800" dirty="0" smtClean="0">
              <a:cs typeface="Arial" charset="0"/>
            </a:endParaRPr>
          </a:p>
          <a:p>
            <a:pP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p:txBody>
      </p:sp>
      <p:sp>
        <p:nvSpPr>
          <p:cNvPr id="5" name="Slide Number Placeholder 4"/>
          <p:cNvSpPr>
            <a:spLocks noGrp="1"/>
          </p:cNvSpPr>
          <p:nvPr>
            <p:ph type="sldNum" sz="quarter" idx="12"/>
          </p:nvPr>
        </p:nvSpPr>
        <p:spPr/>
        <p:txBody>
          <a:bodyPr/>
          <a:lstStyle/>
          <a:p>
            <a:pPr>
              <a:defRPr/>
            </a:pPr>
            <a:fld id="{6917CD40-D696-4060-87B1-B793AE5B9B62}" type="slidenum">
              <a:rPr lang="en-US" smtClean="0"/>
              <a:pPr>
                <a:defRPr/>
              </a:pPr>
              <a:t>10</a:t>
            </a:fld>
            <a:endParaRPr lang="en-US"/>
          </a:p>
        </p:txBody>
      </p:sp>
      <p:graphicFrame>
        <p:nvGraphicFramePr>
          <p:cNvPr id="157697" name="Object 1"/>
          <p:cNvGraphicFramePr>
            <a:graphicFrameLocks noChangeAspect="1"/>
          </p:cNvGraphicFramePr>
          <p:nvPr/>
        </p:nvGraphicFramePr>
        <p:xfrm>
          <a:off x="604838" y="1747838"/>
          <a:ext cx="8162925" cy="4249737"/>
        </p:xfrm>
        <a:graphic>
          <a:graphicData uri="http://schemas.openxmlformats.org/presentationml/2006/ole">
            <p:oleObj spid="_x0000_s157697" name="Worksheet" r:id="rId4" imgW="10144176" imgH="5267257" progId="Excel.Sheet.8">
              <p:embed/>
            </p:oleObj>
          </a:graphicData>
        </a:graphic>
      </p:graphicFrame>
      <p:sp>
        <p:nvSpPr>
          <p:cNvPr id="6" name="TextBox 5"/>
          <p:cNvSpPr txBox="1"/>
          <p:nvPr/>
        </p:nvSpPr>
        <p:spPr>
          <a:xfrm rot="19736285">
            <a:off x="2923655" y="3838546"/>
            <a:ext cx="3698448" cy="769441"/>
          </a:xfrm>
          <a:prstGeom prst="rect">
            <a:avLst/>
          </a:prstGeom>
          <a:noFill/>
        </p:spPr>
        <p:txBody>
          <a:bodyPr wrap="none" rtlCol="0">
            <a:spAutoFit/>
          </a:bodyPr>
          <a:lstStyle/>
          <a:p>
            <a:r>
              <a:rPr lang="en-US" sz="4400" dirty="0" smtClean="0">
                <a:solidFill>
                  <a:srgbClr val="FF0000"/>
                </a:solidFill>
              </a:rPr>
              <a:t>Example Only</a:t>
            </a:r>
            <a:endParaRPr lang="en-US" sz="44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609600"/>
            <a:ext cx="8153400" cy="384175"/>
          </a:xfrm>
        </p:spPr>
        <p:txBody>
          <a:bodyPr rtlCol="0">
            <a:noAutofit/>
          </a:bodyPr>
          <a:lstStyle/>
          <a:p>
            <a:pPr defTabSz="914196">
              <a:defRPr/>
            </a:pPr>
            <a:r>
              <a:rPr lang="en-US" sz="2400" i="1" dirty="0" smtClean="0">
                <a:cs typeface="Arial" charset="0"/>
              </a:rPr>
              <a:t>“Optimal” Level of “Interoperability” with State Medicaid/CHIP Systems and Business Processes</a:t>
            </a:r>
            <a:br>
              <a:rPr lang="en-US" sz="2400" i="1" dirty="0" smtClean="0">
                <a:cs typeface="Arial" charset="0"/>
              </a:rPr>
            </a:br>
            <a:endParaRPr lang="en-US" sz="2400" b="1" i="1" dirty="0">
              <a:solidFill>
                <a:schemeClr val="tx2"/>
              </a:solidFill>
              <a:effectLst>
                <a:outerShdw blurRad="38100" dist="38100" dir="2700000" algn="tl">
                  <a:srgbClr val="000000">
                    <a:alpha val="43137"/>
                  </a:srgbClr>
                </a:outerShdw>
              </a:effectLst>
            </a:endParaRPr>
          </a:p>
        </p:txBody>
      </p:sp>
      <p:sp>
        <p:nvSpPr>
          <p:cNvPr id="29700" name="Content Placeholder 2"/>
          <p:cNvSpPr txBox="1">
            <a:spLocks/>
          </p:cNvSpPr>
          <p:nvPr/>
        </p:nvSpPr>
        <p:spPr bwMode="auto">
          <a:xfrm>
            <a:off x="304800" y="1295400"/>
            <a:ext cx="7924800" cy="4419600"/>
          </a:xfrm>
          <a:prstGeom prst="rect">
            <a:avLst/>
          </a:prstGeom>
          <a:noFill/>
          <a:ln w="9525">
            <a:noFill/>
            <a:miter lim="800000"/>
            <a:headEnd/>
            <a:tailEnd/>
          </a:ln>
        </p:spPr>
        <p:txBody>
          <a:bodyPr lIns="91420" tIns="45710" rIns="91420" bIns="45710"/>
          <a:lstStyle/>
          <a:p>
            <a:pPr marL="0" lvl="2">
              <a:defRPr/>
            </a:pPr>
            <a:endParaRPr lang="en-US" sz="1600" dirty="0" smtClean="0">
              <a:cs typeface="Arial" charset="0"/>
            </a:endParaRPr>
          </a:p>
          <a:p>
            <a:pPr marL="342900" lvl="2" indent="-342900">
              <a:defRPr/>
            </a:pPr>
            <a:r>
              <a:rPr lang="en-US" sz="1400" dirty="0" smtClean="0">
                <a:cs typeface="Arial" charset="0"/>
              </a:rPr>
              <a:t>Analysis of Alternatives – use cases and preliminary estimate of populations</a:t>
            </a:r>
          </a:p>
          <a:p>
            <a:pPr marL="0" lvl="2">
              <a:buFont typeface="Arial" pitchFamily="34" charset="0"/>
              <a:buChar char="•"/>
              <a:defRPr/>
            </a:pPr>
            <a:endParaRPr lang="en-US" sz="800" dirty="0" smtClean="0">
              <a:cs typeface="Arial" charset="0"/>
            </a:endParaRPr>
          </a:p>
          <a:p>
            <a:pP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p:txBody>
      </p:sp>
      <p:sp>
        <p:nvSpPr>
          <p:cNvPr id="5" name="Slide Number Placeholder 4"/>
          <p:cNvSpPr>
            <a:spLocks noGrp="1"/>
          </p:cNvSpPr>
          <p:nvPr>
            <p:ph type="sldNum" sz="quarter" idx="12"/>
          </p:nvPr>
        </p:nvSpPr>
        <p:spPr/>
        <p:txBody>
          <a:bodyPr/>
          <a:lstStyle/>
          <a:p>
            <a:pPr>
              <a:defRPr/>
            </a:pPr>
            <a:fld id="{6917CD40-D696-4060-87B1-B793AE5B9B62}" type="slidenum">
              <a:rPr lang="en-US" smtClean="0"/>
              <a:pPr>
                <a:defRPr/>
              </a:pPr>
              <a:t>11</a:t>
            </a:fld>
            <a:endParaRPr lang="en-US"/>
          </a:p>
        </p:txBody>
      </p:sp>
      <p:graphicFrame>
        <p:nvGraphicFramePr>
          <p:cNvPr id="205825" name="Object 1"/>
          <p:cNvGraphicFramePr>
            <a:graphicFrameLocks noChangeAspect="1"/>
          </p:cNvGraphicFramePr>
          <p:nvPr/>
        </p:nvGraphicFramePr>
        <p:xfrm>
          <a:off x="381000" y="2100263"/>
          <a:ext cx="8534400" cy="3324225"/>
        </p:xfrm>
        <a:graphic>
          <a:graphicData uri="http://schemas.openxmlformats.org/presentationml/2006/ole">
            <p:oleObj spid="_x0000_s205825" name="Worksheet" r:id="rId4" imgW="8020202" imgH="3124200" progId="Excel.Sheet.8">
              <p:embed/>
            </p:oleObj>
          </a:graphicData>
        </a:graphic>
      </p:graphicFrame>
      <p:sp>
        <p:nvSpPr>
          <p:cNvPr id="7" name="TextBox 6"/>
          <p:cNvSpPr txBox="1"/>
          <p:nvPr/>
        </p:nvSpPr>
        <p:spPr>
          <a:xfrm rot="16200000">
            <a:off x="5722089" y="3638982"/>
            <a:ext cx="1726755" cy="461665"/>
          </a:xfrm>
          <a:prstGeom prst="rect">
            <a:avLst/>
          </a:prstGeom>
          <a:noFill/>
        </p:spPr>
        <p:txBody>
          <a:bodyPr wrap="none" rtlCol="0">
            <a:spAutoFit/>
          </a:bodyPr>
          <a:lstStyle/>
          <a:p>
            <a:r>
              <a:rPr lang="en-US" sz="2400" dirty="0" smtClean="0">
                <a:solidFill>
                  <a:srgbClr val="FF0000"/>
                </a:solidFill>
              </a:rPr>
              <a:t>Preliminary</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609600"/>
            <a:ext cx="8153400" cy="384175"/>
          </a:xfrm>
        </p:spPr>
        <p:txBody>
          <a:bodyPr rtlCol="0">
            <a:noAutofit/>
          </a:bodyPr>
          <a:lstStyle/>
          <a:p>
            <a:pPr defTabSz="914196">
              <a:defRPr/>
            </a:pPr>
            <a:r>
              <a:rPr lang="en-US" sz="2400" i="1" dirty="0" smtClean="0">
                <a:cs typeface="Arial" charset="0"/>
              </a:rPr>
              <a:t>“Optimal” Level of “Interoperability” with State Medicaid/CHIP Systems and Business Processes</a:t>
            </a:r>
            <a:br>
              <a:rPr lang="en-US" sz="2400" i="1" dirty="0" smtClean="0">
                <a:cs typeface="Arial" charset="0"/>
              </a:rPr>
            </a:br>
            <a:endParaRPr lang="en-US" sz="2400" b="1" i="1" dirty="0">
              <a:solidFill>
                <a:schemeClr val="tx2"/>
              </a:solidFill>
              <a:effectLst>
                <a:outerShdw blurRad="38100" dist="38100" dir="2700000" algn="tl">
                  <a:srgbClr val="000000">
                    <a:alpha val="43137"/>
                  </a:srgbClr>
                </a:outerShdw>
              </a:effectLst>
            </a:endParaRPr>
          </a:p>
        </p:txBody>
      </p:sp>
      <p:sp>
        <p:nvSpPr>
          <p:cNvPr id="29700" name="Content Placeholder 2"/>
          <p:cNvSpPr txBox="1">
            <a:spLocks/>
          </p:cNvSpPr>
          <p:nvPr/>
        </p:nvSpPr>
        <p:spPr bwMode="auto">
          <a:xfrm>
            <a:off x="381000" y="914400"/>
            <a:ext cx="7924800" cy="4419600"/>
          </a:xfrm>
          <a:prstGeom prst="rect">
            <a:avLst/>
          </a:prstGeom>
          <a:noFill/>
          <a:ln w="9525">
            <a:noFill/>
            <a:miter lim="800000"/>
            <a:headEnd/>
            <a:tailEnd/>
          </a:ln>
        </p:spPr>
        <p:txBody>
          <a:bodyPr lIns="91420" tIns="45710" rIns="91420" bIns="45710"/>
          <a:lstStyle/>
          <a:p>
            <a:pPr marL="0" lvl="2">
              <a:defRPr/>
            </a:pPr>
            <a:endParaRPr lang="en-US" sz="1600" dirty="0" smtClean="0">
              <a:cs typeface="Arial" charset="0"/>
            </a:endParaRPr>
          </a:p>
          <a:p>
            <a:pPr marL="342900" lvl="2" indent="-342900">
              <a:defRPr/>
            </a:pPr>
            <a:r>
              <a:rPr lang="en-US" sz="1400" dirty="0" smtClean="0">
                <a:cs typeface="Arial" charset="0"/>
              </a:rPr>
              <a:t>Use Cases and interoperability considerations</a:t>
            </a:r>
          </a:p>
          <a:p>
            <a:pPr marL="0" lvl="2">
              <a:buFont typeface="Arial" pitchFamily="34" charset="0"/>
              <a:buChar char="•"/>
              <a:defRPr/>
            </a:pPr>
            <a:endParaRPr lang="en-US" sz="800" dirty="0" smtClean="0">
              <a:cs typeface="Arial" charset="0"/>
            </a:endParaRPr>
          </a:p>
          <a:p>
            <a:pP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p:txBody>
      </p:sp>
      <p:sp>
        <p:nvSpPr>
          <p:cNvPr id="5" name="Slide Number Placeholder 4"/>
          <p:cNvSpPr>
            <a:spLocks noGrp="1"/>
          </p:cNvSpPr>
          <p:nvPr>
            <p:ph type="sldNum" sz="quarter" idx="12"/>
          </p:nvPr>
        </p:nvSpPr>
        <p:spPr/>
        <p:txBody>
          <a:bodyPr/>
          <a:lstStyle/>
          <a:p>
            <a:pPr>
              <a:defRPr/>
            </a:pPr>
            <a:fld id="{6917CD40-D696-4060-87B1-B793AE5B9B62}" type="slidenum">
              <a:rPr lang="en-US" smtClean="0"/>
              <a:pPr>
                <a:defRPr/>
              </a:pPr>
              <a:t>12</a:t>
            </a:fld>
            <a:endParaRPr lang="en-US"/>
          </a:p>
        </p:txBody>
      </p:sp>
      <p:graphicFrame>
        <p:nvGraphicFramePr>
          <p:cNvPr id="14" name="Table 13"/>
          <p:cNvGraphicFramePr>
            <a:graphicFrameLocks noGrp="1"/>
          </p:cNvGraphicFramePr>
          <p:nvPr/>
        </p:nvGraphicFramePr>
        <p:xfrm>
          <a:off x="457200" y="1524000"/>
          <a:ext cx="8381999" cy="3901440"/>
        </p:xfrm>
        <a:graphic>
          <a:graphicData uri="http://schemas.openxmlformats.org/drawingml/2006/table">
            <a:tbl>
              <a:tblPr/>
              <a:tblGrid>
                <a:gridCol w="740459"/>
                <a:gridCol w="740459"/>
                <a:gridCol w="740459"/>
                <a:gridCol w="681223"/>
                <a:gridCol w="681223"/>
                <a:gridCol w="681223"/>
                <a:gridCol w="740459"/>
                <a:gridCol w="740459"/>
                <a:gridCol w="740459"/>
                <a:gridCol w="681223"/>
                <a:gridCol w="681223"/>
                <a:gridCol w="533130"/>
              </a:tblGrid>
              <a:tr h="363996">
                <a:tc>
                  <a:txBody>
                    <a:bodyPr/>
                    <a:lstStyle/>
                    <a:p>
                      <a:pPr marL="0" marR="0" indent="0" algn="ctr">
                        <a:spcBef>
                          <a:spcPts val="0"/>
                        </a:spcBef>
                        <a:spcAft>
                          <a:spcPts val="0"/>
                        </a:spcAft>
                      </a:pPr>
                      <a:r>
                        <a:rPr lang="en-US" sz="800" b="1" dirty="0">
                          <a:latin typeface="Calibri"/>
                          <a:ea typeface="Calibri"/>
                          <a:cs typeface="Times New Roman"/>
                        </a:rPr>
                        <a:t>System Entry Point</a:t>
                      </a:r>
                      <a:endParaRPr lang="en-US" sz="800" dirty="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800" b="1" dirty="0">
                          <a:latin typeface="Calibri"/>
                          <a:ea typeface="Calibri"/>
                          <a:cs typeface="Times New Roman"/>
                        </a:rPr>
                        <a:t>Use Case Construct</a:t>
                      </a:r>
                      <a:endParaRPr lang="en-US" sz="800" dirty="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800" b="1">
                          <a:latin typeface="Calibri"/>
                          <a:ea typeface="Calibri"/>
                          <a:cs typeface="Times New Roman"/>
                        </a:rPr>
                        <a:t>Household Composition Use Cases</a:t>
                      </a: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800">
                        <a:latin typeface="Calibri"/>
                        <a:ea typeface="Calibri"/>
                        <a:cs typeface="Times New Roman"/>
                      </a:endParaRPr>
                    </a:p>
                    <a:p>
                      <a:pPr marL="0" marR="0" indent="0" algn="ctr">
                        <a:spcBef>
                          <a:spcPts val="0"/>
                        </a:spcBef>
                        <a:spcAft>
                          <a:spcPts val="0"/>
                        </a:spcAft>
                      </a:pPr>
                      <a:r>
                        <a:rPr lang="en-US" sz="800" b="1">
                          <a:latin typeface="Calibri"/>
                          <a:ea typeface="Calibri"/>
                          <a:cs typeface="Times New Roman"/>
                        </a:rPr>
                        <a:t>Population</a:t>
                      </a: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800" b="1">
                          <a:latin typeface="Calibri"/>
                          <a:ea typeface="Calibri"/>
                          <a:cs typeface="Times New Roman"/>
                        </a:rPr>
                        <a:t>Account Mgmt/MPI/MAGI</a:t>
                      </a: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800" b="1">
                          <a:latin typeface="Calibri"/>
                          <a:ea typeface="Calibri"/>
                          <a:cs typeface="Times New Roman"/>
                        </a:rPr>
                        <a:t>PEAK Interface</a:t>
                      </a: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800" b="1">
                          <a:latin typeface="Calibri"/>
                          <a:ea typeface="Calibri"/>
                          <a:cs typeface="Times New Roman"/>
                        </a:rPr>
                        <a:t>MMIS Interface</a:t>
                      </a: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800" b="1">
                          <a:latin typeface="Calibri"/>
                          <a:ea typeface="Calibri"/>
                          <a:cs typeface="Times New Roman"/>
                        </a:rPr>
                        <a:t>CB MS Interface</a:t>
                      </a: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800" b="1">
                          <a:latin typeface="Calibri"/>
                          <a:ea typeface="Calibri"/>
                          <a:cs typeface="Times New Roman"/>
                        </a:rPr>
                        <a:t>Carrier Plans (MCOs)</a:t>
                      </a: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800" b="1">
                          <a:latin typeface="Calibri"/>
                          <a:ea typeface="Calibri"/>
                          <a:cs typeface="Times New Roman"/>
                        </a:rPr>
                        <a:t>Call Center</a:t>
                      </a: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800" b="1">
                          <a:latin typeface="Calibri"/>
                          <a:ea typeface="Calibri"/>
                          <a:cs typeface="Times New Roman"/>
                        </a:rPr>
                        <a:t>Rules Engine</a:t>
                      </a: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800" b="1">
                          <a:latin typeface="Calibri"/>
                          <a:ea typeface="Calibri"/>
                          <a:cs typeface="Times New Roman"/>
                        </a:rPr>
                        <a:t>Other</a:t>
                      </a: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12323">
                <a:tc rowSpan="10">
                  <a:txBody>
                    <a:bodyPr/>
                    <a:lstStyle/>
                    <a:p>
                      <a:pPr marL="0" marR="0" indent="0" algn="l">
                        <a:spcBef>
                          <a:spcPts val="0"/>
                        </a:spcBef>
                        <a:spcAft>
                          <a:spcPts val="0"/>
                        </a:spcAft>
                      </a:pPr>
                      <a:endParaRPr lang="en-US" sz="800">
                        <a:latin typeface="Calibri"/>
                        <a:ea typeface="Calibri"/>
                        <a:cs typeface="Times New Roman"/>
                      </a:endParaRPr>
                    </a:p>
                    <a:p>
                      <a:pPr marL="0" marR="0" indent="0" algn="l">
                        <a:spcBef>
                          <a:spcPts val="0"/>
                        </a:spcBef>
                        <a:spcAft>
                          <a:spcPts val="0"/>
                        </a:spcAft>
                      </a:pPr>
                      <a:r>
                        <a:rPr lang="en-US" sz="800" b="1">
                          <a:latin typeface="Calibri"/>
                          <a:ea typeface="Calibri"/>
                          <a:cs typeface="Times New Roman"/>
                        </a:rPr>
                        <a:t>COHBE</a:t>
                      </a: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indent="0" algn="l">
                        <a:spcBef>
                          <a:spcPts val="0"/>
                        </a:spcBef>
                        <a:spcAft>
                          <a:spcPts val="0"/>
                        </a:spcAft>
                      </a:pPr>
                      <a:endParaRPr lang="en-US" sz="800">
                        <a:latin typeface="Calibri"/>
                        <a:ea typeface="Calibri"/>
                        <a:cs typeface="Times New Roman"/>
                      </a:endParaRPr>
                    </a:p>
                    <a:p>
                      <a:pPr marL="0" marR="0" indent="0" algn="l">
                        <a:spcBef>
                          <a:spcPts val="0"/>
                        </a:spcBef>
                        <a:spcAft>
                          <a:spcPts val="0"/>
                        </a:spcAft>
                      </a:pPr>
                      <a:r>
                        <a:rPr lang="en-US" sz="800" b="1">
                          <a:latin typeface="Calibri"/>
                          <a:ea typeface="Calibri"/>
                          <a:cs typeface="Times New Roman"/>
                        </a:rPr>
                        <a:t>Individual Household</a:t>
                      </a: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Eligible for subsidy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TBD expected to be </a:t>
                      </a:r>
                    </a:p>
                    <a:p>
                      <a:pPr marL="0" marR="0" indent="0" algn="l">
                        <a:spcBef>
                          <a:spcPts val="0"/>
                        </a:spcBef>
                        <a:spcAft>
                          <a:spcPts val="0"/>
                        </a:spcAft>
                      </a:pPr>
                      <a:r>
                        <a:rPr lang="en-US" sz="800">
                          <a:latin typeface="Calibri"/>
                          <a:ea typeface="Calibri"/>
                          <a:cs typeface="Times New Roman"/>
                        </a:rPr>
                        <a:t>&gt;200K</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323">
                <a:tc vMerge="1">
                  <a:txBody>
                    <a:bodyPr/>
                    <a:lstStyle/>
                    <a:p>
                      <a:endParaRPr lang="en-US"/>
                    </a:p>
                  </a:txBody>
                  <a:tcPr/>
                </a:tc>
                <a:tc vMerge="1">
                  <a:txBody>
                    <a:bodyPr/>
                    <a:lstStyle/>
                    <a:p>
                      <a:endParaRPr lang="en-US"/>
                    </a:p>
                  </a:txBody>
                  <a:tcPr/>
                </a:tc>
                <a:tc>
                  <a:txBody>
                    <a:bodyPr/>
                    <a:lstStyle/>
                    <a:p>
                      <a:pPr marL="0" marR="0" indent="0" algn="l">
                        <a:spcBef>
                          <a:spcPts val="0"/>
                        </a:spcBef>
                        <a:spcAft>
                          <a:spcPts val="0"/>
                        </a:spcAft>
                      </a:pPr>
                      <a:r>
                        <a:rPr lang="en-US" sz="800">
                          <a:latin typeface="Calibri"/>
                          <a:ea typeface="Calibri"/>
                          <a:cs typeface="Times New Roman"/>
                        </a:rPr>
                        <a:t>Not eligible for subsidy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TBD</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162">
                <a:tc vMerge="1">
                  <a:txBody>
                    <a:bodyPr/>
                    <a:lstStyle/>
                    <a:p>
                      <a:endParaRPr lang="en-US"/>
                    </a:p>
                  </a:txBody>
                  <a:tcPr/>
                </a:tc>
                <a:tc vMerge="1">
                  <a:txBody>
                    <a:bodyPr/>
                    <a:lstStyle/>
                    <a:p>
                      <a:endParaRPr lang="en-US"/>
                    </a:p>
                  </a:txBody>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162">
                <a:tc vMerge="1">
                  <a:txBody>
                    <a:bodyPr/>
                    <a:lstStyle/>
                    <a:p>
                      <a:endParaRPr lang="en-US"/>
                    </a:p>
                  </a:txBody>
                  <a:tcPr/>
                </a:tc>
                <a:tc vMerge="1">
                  <a:txBody>
                    <a:bodyPr/>
                    <a:lstStyle/>
                    <a:p>
                      <a:endParaRPr lang="en-US"/>
                    </a:p>
                  </a:txBody>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162">
                <a:tc vMerge="1">
                  <a:txBody>
                    <a:bodyPr/>
                    <a:lstStyle/>
                    <a:p>
                      <a:endParaRPr lang="en-US"/>
                    </a:p>
                  </a:txBody>
                  <a:tcPr/>
                </a:tc>
                <a:tc vMerge="1">
                  <a:txBody>
                    <a:bodyPr/>
                    <a:lstStyle/>
                    <a:p>
                      <a:endParaRPr lang="en-US"/>
                    </a:p>
                  </a:txBody>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162">
                <a:tc vMerge="1">
                  <a:txBody>
                    <a:bodyPr/>
                    <a:lstStyle/>
                    <a:p>
                      <a:endParaRPr lang="en-US"/>
                    </a:p>
                  </a:txBody>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06162">
                <a:tc vMerge="1">
                  <a:txBody>
                    <a:bodyPr/>
                    <a:lstStyle/>
                    <a:p>
                      <a:endParaRPr lang="en-US"/>
                    </a:p>
                  </a:txBody>
                  <a:tcPr/>
                </a:tc>
                <a:tc rowSpan="4">
                  <a:txBody>
                    <a:bodyPr/>
                    <a:lstStyle/>
                    <a:p>
                      <a:pPr marL="0" marR="0" indent="0" algn="l">
                        <a:spcBef>
                          <a:spcPts val="0"/>
                        </a:spcBef>
                        <a:spcAft>
                          <a:spcPts val="0"/>
                        </a:spcAft>
                      </a:pPr>
                      <a:endParaRPr lang="en-US" sz="800">
                        <a:latin typeface="Calibri"/>
                        <a:ea typeface="Calibri"/>
                        <a:cs typeface="Times New Roman"/>
                      </a:endParaRPr>
                    </a:p>
                    <a:p>
                      <a:pPr marL="0" marR="0" indent="0" algn="l">
                        <a:spcBef>
                          <a:spcPts val="0"/>
                        </a:spcBef>
                        <a:spcAft>
                          <a:spcPts val="0"/>
                        </a:spcAft>
                      </a:pPr>
                      <a:r>
                        <a:rPr lang="en-US" sz="800" b="1">
                          <a:latin typeface="Calibri"/>
                          <a:ea typeface="Calibri"/>
                          <a:cs typeface="Times New Roman"/>
                        </a:rPr>
                        <a:t>SHOP</a:t>
                      </a: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Single person</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TBD</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162">
                <a:tc vMerge="1">
                  <a:txBody>
                    <a:bodyPr/>
                    <a:lstStyle/>
                    <a:p>
                      <a:endParaRPr lang="en-US"/>
                    </a:p>
                  </a:txBody>
                  <a:tcPr/>
                </a:tc>
                <a:tc vMerge="1">
                  <a:txBody>
                    <a:bodyPr/>
                    <a:lstStyle/>
                    <a:p>
                      <a:endParaRPr lang="en-US"/>
                    </a:p>
                  </a:txBody>
                  <a:tcPr/>
                </a:tc>
                <a:tc>
                  <a:txBody>
                    <a:bodyPr/>
                    <a:lstStyle/>
                    <a:p>
                      <a:pPr marL="0" marR="0" indent="0" algn="l">
                        <a:spcBef>
                          <a:spcPts val="0"/>
                        </a:spcBef>
                        <a:spcAft>
                          <a:spcPts val="0"/>
                        </a:spcAft>
                      </a:pPr>
                      <a:r>
                        <a:rPr lang="en-US" sz="800">
                          <a:latin typeface="Calibri"/>
                          <a:ea typeface="Calibri"/>
                          <a:cs typeface="Times New Roman"/>
                        </a:rPr>
                        <a:t>Childless couple</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TBD</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323">
                <a:tc vMerge="1">
                  <a:txBody>
                    <a:bodyPr/>
                    <a:lstStyle/>
                    <a:p>
                      <a:endParaRPr lang="en-US"/>
                    </a:p>
                  </a:txBody>
                  <a:tcPr/>
                </a:tc>
                <a:tc vMerge="1">
                  <a:txBody>
                    <a:bodyPr/>
                    <a:lstStyle/>
                    <a:p>
                      <a:endParaRPr lang="en-US"/>
                    </a:p>
                  </a:txBody>
                  <a:tcPr/>
                </a:tc>
                <a:tc>
                  <a:txBody>
                    <a:bodyPr/>
                    <a:lstStyle/>
                    <a:p>
                      <a:pPr marL="0" marR="0" indent="0" algn="l">
                        <a:spcBef>
                          <a:spcPts val="0"/>
                        </a:spcBef>
                        <a:spcAft>
                          <a:spcPts val="0"/>
                        </a:spcAft>
                      </a:pPr>
                      <a:r>
                        <a:rPr lang="en-US" sz="800">
                          <a:latin typeface="Calibri"/>
                          <a:ea typeface="Calibri"/>
                          <a:cs typeface="Times New Roman"/>
                        </a:rPr>
                        <a:t>Family including children</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TBD</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162">
                <a:tc vMerge="1">
                  <a:txBody>
                    <a:bodyPr/>
                    <a:lstStyle/>
                    <a:p>
                      <a:endParaRPr lang="en-US"/>
                    </a:p>
                  </a:txBody>
                  <a:tcPr/>
                </a:tc>
                <a:tc vMerge="1">
                  <a:txBody>
                    <a:bodyPr/>
                    <a:lstStyle/>
                    <a:p>
                      <a:endParaRPr lang="en-US"/>
                    </a:p>
                  </a:txBody>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162">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a:spcBef>
                          <a:spcPts val="0"/>
                        </a:spcBef>
                        <a:spcAft>
                          <a:spcPts val="0"/>
                        </a:spcAft>
                      </a:pPr>
                      <a:r>
                        <a:rPr lang="en-US" sz="800" b="1">
                          <a:latin typeface="Calibri"/>
                          <a:ea typeface="Calibri"/>
                          <a:cs typeface="Times New Roman"/>
                        </a:rPr>
                        <a:t>Program Eligibility</a:t>
                      </a: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12323">
                <a:tc rowSpan="7">
                  <a:txBody>
                    <a:bodyPr/>
                    <a:lstStyle/>
                    <a:p>
                      <a:pPr marL="0" marR="0" indent="0" algn="l">
                        <a:spcBef>
                          <a:spcPts val="0"/>
                        </a:spcBef>
                        <a:spcAft>
                          <a:spcPts val="0"/>
                        </a:spcAft>
                      </a:pPr>
                      <a:endParaRPr lang="en-US" sz="800">
                        <a:latin typeface="Calibri"/>
                        <a:ea typeface="Calibri"/>
                        <a:cs typeface="Times New Roman"/>
                      </a:endParaRPr>
                    </a:p>
                    <a:p>
                      <a:pPr marL="0" marR="0" indent="0" algn="l">
                        <a:spcBef>
                          <a:spcPts val="0"/>
                        </a:spcBef>
                        <a:spcAft>
                          <a:spcPts val="0"/>
                        </a:spcAft>
                      </a:pPr>
                      <a:r>
                        <a:rPr lang="en-US" sz="800" b="1">
                          <a:latin typeface="Calibri"/>
                          <a:ea typeface="Calibri"/>
                          <a:cs typeface="Times New Roman"/>
                        </a:rPr>
                        <a:t>PEAK/CBMS</a:t>
                      </a: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b="1">
                          <a:latin typeface="Calibri"/>
                          <a:ea typeface="Calibri"/>
                          <a:cs typeface="Times New Roman"/>
                        </a:rPr>
                        <a:t>Family Medical</a:t>
                      </a: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Eligible for Family Medical</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TBD expected to be &gt; 300K</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162">
                <a:tc vMerge="1">
                  <a:txBody>
                    <a:bodyPr/>
                    <a:lstStyle/>
                    <a:p>
                      <a:endParaRPr lang="en-US"/>
                    </a:p>
                  </a:txBody>
                  <a:tcPr/>
                </a:tc>
                <a:tc>
                  <a:txBody>
                    <a:bodyPr/>
                    <a:lstStyle/>
                    <a:p>
                      <a:pPr marL="0" marR="0" indent="0" algn="l">
                        <a:spcBef>
                          <a:spcPts val="0"/>
                        </a:spcBef>
                        <a:spcAft>
                          <a:spcPts val="0"/>
                        </a:spcAft>
                      </a:pPr>
                      <a:r>
                        <a:rPr lang="en-US" sz="800" b="1">
                          <a:latin typeface="Calibri"/>
                          <a:ea typeface="Calibri"/>
                          <a:cs typeface="Times New Roman"/>
                        </a:rPr>
                        <a:t>CHIP</a:t>
                      </a: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Eligible for CHIP</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TBD</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162">
                <a:tc vMerge="1">
                  <a:txBody>
                    <a:bodyPr/>
                    <a:lstStyle/>
                    <a:p>
                      <a:endParaRPr lang="en-US"/>
                    </a:p>
                  </a:txBody>
                  <a:tcPr/>
                </a:tc>
                <a:tc>
                  <a:txBody>
                    <a:bodyPr/>
                    <a:lstStyle/>
                    <a:p>
                      <a:pPr marL="0" marR="0" indent="0" algn="l">
                        <a:spcBef>
                          <a:spcPts val="0"/>
                        </a:spcBef>
                        <a:spcAft>
                          <a:spcPts val="0"/>
                        </a:spcAft>
                      </a:pPr>
                      <a:r>
                        <a:rPr lang="en-US" sz="800" b="1">
                          <a:latin typeface="Calibri"/>
                          <a:ea typeface="Calibri"/>
                          <a:cs typeface="Times New Roman"/>
                        </a:rPr>
                        <a:t>Long Term Care</a:t>
                      </a: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Eligible for LTC</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TBD</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 not in COHBE</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162">
                <a:tc vMerge="1">
                  <a:txBody>
                    <a:bodyPr/>
                    <a:lstStyle/>
                    <a:p>
                      <a:endParaRPr lang="en-US"/>
                    </a:p>
                  </a:txBody>
                  <a:tcPr/>
                </a:tc>
                <a:tc>
                  <a:txBody>
                    <a:bodyPr/>
                    <a:lstStyle/>
                    <a:p>
                      <a:pPr marL="0" marR="0" indent="0" algn="l">
                        <a:spcBef>
                          <a:spcPts val="0"/>
                        </a:spcBef>
                        <a:spcAft>
                          <a:spcPts val="0"/>
                        </a:spcAft>
                      </a:pPr>
                      <a:r>
                        <a:rPr lang="en-US" sz="800" b="1">
                          <a:latin typeface="Calibri"/>
                          <a:ea typeface="Calibri"/>
                          <a:cs typeface="Times New Roman"/>
                        </a:rPr>
                        <a:t>Disability</a:t>
                      </a: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Eligible for Disability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TBD</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 not in COHBE</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484">
                <a:tc vMerge="1">
                  <a:txBody>
                    <a:bodyPr/>
                    <a:lstStyle/>
                    <a:p>
                      <a:endParaRPr lang="en-US"/>
                    </a:p>
                  </a:txBody>
                  <a:tcPr/>
                </a:tc>
                <a:tc>
                  <a:txBody>
                    <a:bodyPr/>
                    <a:lstStyle/>
                    <a:p>
                      <a:pPr marL="0" marR="0" indent="0" algn="l">
                        <a:spcBef>
                          <a:spcPts val="0"/>
                        </a:spcBef>
                        <a:spcAft>
                          <a:spcPts val="0"/>
                        </a:spcAft>
                      </a:pPr>
                      <a:r>
                        <a:rPr lang="en-US" sz="800" b="1">
                          <a:latin typeface="Calibri"/>
                          <a:ea typeface="Calibri"/>
                          <a:cs typeface="Times New Roman"/>
                        </a:rPr>
                        <a:t>TNAF</a:t>
                      </a: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Eligible for TNAF</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What is intersecting population?</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Future</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484">
                <a:tc vMerge="1">
                  <a:txBody>
                    <a:bodyPr/>
                    <a:lstStyle/>
                    <a:p>
                      <a:endParaRPr lang="en-US"/>
                    </a:p>
                  </a:txBody>
                  <a:tcPr/>
                </a:tc>
                <a:tc>
                  <a:txBody>
                    <a:bodyPr/>
                    <a:lstStyle/>
                    <a:p>
                      <a:pPr marL="0" marR="0" indent="0" algn="l">
                        <a:spcBef>
                          <a:spcPts val="0"/>
                        </a:spcBef>
                        <a:spcAft>
                          <a:spcPts val="0"/>
                        </a:spcAft>
                      </a:pPr>
                      <a:r>
                        <a:rPr lang="en-US" sz="800" b="1">
                          <a:latin typeface="Calibri"/>
                          <a:ea typeface="Calibri"/>
                          <a:cs typeface="Times New Roman"/>
                        </a:rPr>
                        <a:t>SNAP</a:t>
                      </a: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Eligible for SNAP</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What is intersecting population?</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N/A</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Y</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800">
                          <a:latin typeface="Calibri"/>
                          <a:ea typeface="Calibri"/>
                          <a:cs typeface="Times New Roman"/>
                        </a:rPr>
                        <a:t>Future</a:t>
                      </a: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162">
                <a:tc vMerge="1">
                  <a:txBody>
                    <a:bodyPr/>
                    <a:lstStyle/>
                    <a:p>
                      <a:endParaRPr lang="en-US"/>
                    </a:p>
                  </a:txBody>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dirty="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endParaRPr lang="en-US" sz="800" dirty="0">
                        <a:latin typeface="Calibri"/>
                        <a:ea typeface="Calibri"/>
                        <a:cs typeface="Times New Roman"/>
                      </a:endParaRPr>
                    </a:p>
                  </a:txBody>
                  <a:tcPr marL="27275" marR="27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Oval 14"/>
          <p:cNvSpPr/>
          <p:nvPr/>
        </p:nvSpPr>
        <p:spPr>
          <a:xfrm>
            <a:off x="2514600" y="5562600"/>
            <a:ext cx="1066800" cy="914400"/>
          </a:xfrm>
          <a:prstGeom prst="ellipse">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76600" y="5562600"/>
            <a:ext cx="1066800" cy="914400"/>
          </a:xfrm>
          <a:prstGeom prst="ellipse">
            <a:avLst/>
          </a:prstGeom>
          <a:solidFill>
            <a:srgbClr val="DEF5FA">
              <a:alpha val="23922"/>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581400" y="5867400"/>
            <a:ext cx="596638" cy="400110"/>
          </a:xfrm>
          <a:prstGeom prst="rect">
            <a:avLst/>
          </a:prstGeom>
          <a:noFill/>
        </p:spPr>
        <p:txBody>
          <a:bodyPr wrap="none" rtlCol="0">
            <a:spAutoFit/>
          </a:bodyPr>
          <a:lstStyle/>
          <a:p>
            <a:r>
              <a:rPr lang="en-US" sz="1000" dirty="0" smtClean="0"/>
              <a:t>CHIP</a:t>
            </a:r>
          </a:p>
          <a:p>
            <a:r>
              <a:rPr lang="en-US" sz="1000" dirty="0" smtClean="0"/>
              <a:t>Eligible</a:t>
            </a:r>
            <a:endParaRPr lang="en-US" sz="1000" dirty="0"/>
          </a:p>
        </p:txBody>
      </p:sp>
      <p:sp>
        <p:nvSpPr>
          <p:cNvPr id="18" name="TextBox 17"/>
          <p:cNvSpPr txBox="1"/>
          <p:nvPr/>
        </p:nvSpPr>
        <p:spPr>
          <a:xfrm>
            <a:off x="2544565" y="5692914"/>
            <a:ext cx="808235" cy="707886"/>
          </a:xfrm>
          <a:prstGeom prst="rect">
            <a:avLst/>
          </a:prstGeom>
          <a:noFill/>
        </p:spPr>
        <p:txBody>
          <a:bodyPr wrap="none" rtlCol="0">
            <a:spAutoFit/>
          </a:bodyPr>
          <a:lstStyle/>
          <a:p>
            <a:r>
              <a:rPr lang="en-US" sz="1000" dirty="0" smtClean="0"/>
              <a:t>Eligible for</a:t>
            </a:r>
          </a:p>
          <a:p>
            <a:r>
              <a:rPr lang="en-US" sz="1000" dirty="0" smtClean="0"/>
              <a:t>Subsidized</a:t>
            </a:r>
          </a:p>
          <a:p>
            <a:r>
              <a:rPr lang="en-US" sz="1000" dirty="0" smtClean="0"/>
              <a:t>Private</a:t>
            </a:r>
          </a:p>
          <a:p>
            <a:r>
              <a:rPr lang="en-US" sz="1000" dirty="0" smtClean="0"/>
              <a:t>Coverage</a:t>
            </a:r>
            <a:endParaRPr lang="en-US" sz="1000" dirty="0"/>
          </a:p>
        </p:txBody>
      </p:sp>
      <p:sp>
        <p:nvSpPr>
          <p:cNvPr id="19" name="Line Callout 2 (Accent Bar) 18"/>
          <p:cNvSpPr/>
          <p:nvPr/>
        </p:nvSpPr>
        <p:spPr>
          <a:xfrm>
            <a:off x="4495800" y="5638800"/>
            <a:ext cx="1905000" cy="381000"/>
          </a:xfrm>
          <a:prstGeom prst="accentCallout2">
            <a:avLst>
              <a:gd name="adj1" fmla="val 16477"/>
              <a:gd name="adj2" fmla="val -333"/>
              <a:gd name="adj3" fmla="val 12840"/>
              <a:gd name="adj4" fmla="val -28546"/>
              <a:gd name="adj5" fmla="val 87954"/>
              <a:gd name="adj6" fmla="val -5412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smtClean="0">
                <a:solidFill>
                  <a:schemeClr val="tx1"/>
                </a:solidFill>
              </a:rPr>
              <a:t>What is this population?</a:t>
            </a:r>
            <a:endParaRPr lang="en-US" sz="1200" i="1" dirty="0">
              <a:solidFill>
                <a:schemeClr val="tx1"/>
              </a:solidFill>
            </a:endParaRPr>
          </a:p>
        </p:txBody>
      </p:sp>
      <p:sp>
        <p:nvSpPr>
          <p:cNvPr id="20" name="Oval 19"/>
          <p:cNvSpPr/>
          <p:nvPr/>
        </p:nvSpPr>
        <p:spPr>
          <a:xfrm>
            <a:off x="6705600" y="5486400"/>
            <a:ext cx="1066800" cy="914400"/>
          </a:xfrm>
          <a:prstGeom prst="ellipse">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467600" y="5486400"/>
            <a:ext cx="1066800" cy="914400"/>
          </a:xfrm>
          <a:prstGeom prst="ellipse">
            <a:avLst/>
          </a:prstGeom>
          <a:solidFill>
            <a:srgbClr val="DEF5FA">
              <a:alpha val="23922"/>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772400" y="5791200"/>
            <a:ext cx="596638" cy="400110"/>
          </a:xfrm>
          <a:prstGeom prst="rect">
            <a:avLst/>
          </a:prstGeom>
          <a:noFill/>
        </p:spPr>
        <p:txBody>
          <a:bodyPr wrap="none" rtlCol="0">
            <a:spAutoFit/>
          </a:bodyPr>
          <a:lstStyle/>
          <a:p>
            <a:r>
              <a:rPr lang="en-US" sz="1000" dirty="0" smtClean="0"/>
              <a:t>CHIP</a:t>
            </a:r>
          </a:p>
          <a:p>
            <a:r>
              <a:rPr lang="en-US" sz="1000" dirty="0" smtClean="0"/>
              <a:t>Eligible</a:t>
            </a:r>
            <a:endParaRPr lang="en-US" sz="1000" dirty="0"/>
          </a:p>
        </p:txBody>
      </p:sp>
      <p:sp>
        <p:nvSpPr>
          <p:cNvPr id="23" name="TextBox 22"/>
          <p:cNvSpPr txBox="1"/>
          <p:nvPr/>
        </p:nvSpPr>
        <p:spPr>
          <a:xfrm>
            <a:off x="6735565" y="5616714"/>
            <a:ext cx="780983" cy="553998"/>
          </a:xfrm>
          <a:prstGeom prst="rect">
            <a:avLst/>
          </a:prstGeom>
          <a:noFill/>
        </p:spPr>
        <p:txBody>
          <a:bodyPr wrap="none" rtlCol="0">
            <a:spAutoFit/>
          </a:bodyPr>
          <a:lstStyle/>
          <a:p>
            <a:r>
              <a:rPr lang="en-US" sz="1000" dirty="0" smtClean="0"/>
              <a:t>Eligible for</a:t>
            </a:r>
          </a:p>
          <a:p>
            <a:r>
              <a:rPr lang="en-US" sz="1000" dirty="0" smtClean="0"/>
              <a:t>SHOP</a:t>
            </a:r>
          </a:p>
          <a:p>
            <a:r>
              <a:rPr lang="en-US" sz="1000" dirty="0" smtClean="0"/>
              <a:t>Coverage</a:t>
            </a:r>
            <a:endParaRPr lang="en-US" sz="1000" dirty="0"/>
          </a:p>
        </p:txBody>
      </p:sp>
      <p:sp>
        <p:nvSpPr>
          <p:cNvPr id="24" name="Line Callout 2 (Accent Bar) 23"/>
          <p:cNvSpPr/>
          <p:nvPr/>
        </p:nvSpPr>
        <p:spPr>
          <a:xfrm>
            <a:off x="5181600" y="6400800"/>
            <a:ext cx="1905000" cy="381000"/>
          </a:xfrm>
          <a:prstGeom prst="accentCallout2">
            <a:avLst>
              <a:gd name="adj1" fmla="val 27386"/>
              <a:gd name="adj2" fmla="val 100031"/>
              <a:gd name="adj3" fmla="val 27387"/>
              <a:gd name="adj4" fmla="val 119818"/>
              <a:gd name="adj5" fmla="val -97501"/>
              <a:gd name="adj6" fmla="val 129878"/>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i="1" dirty="0" smtClean="0">
                <a:solidFill>
                  <a:schemeClr val="tx1"/>
                </a:solidFill>
              </a:rPr>
              <a:t>What is this population?</a:t>
            </a:r>
            <a:endParaRPr lang="en-US" sz="1200" i="1"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42" name="Object 2"/>
          <p:cNvGraphicFramePr>
            <a:graphicFrameLocks noChangeAspect="1"/>
          </p:cNvGraphicFramePr>
          <p:nvPr/>
        </p:nvGraphicFramePr>
        <p:xfrm>
          <a:off x="609600" y="1905000"/>
          <a:ext cx="7986395" cy="3581399"/>
        </p:xfrm>
        <a:graphic>
          <a:graphicData uri="http://schemas.openxmlformats.org/presentationml/2006/ole">
            <p:oleObj spid="_x0000_s163842" name="Visio" r:id="rId4" imgW="81630835" imgH="36607615" progId="Visio.Drawing.11">
              <p:embed/>
            </p:oleObj>
          </a:graphicData>
        </a:graphic>
      </p:graphicFrame>
      <p:sp>
        <p:nvSpPr>
          <p:cNvPr id="10" name="Title 1"/>
          <p:cNvSpPr>
            <a:spLocks noGrp="1"/>
          </p:cNvSpPr>
          <p:nvPr>
            <p:ph type="title"/>
          </p:nvPr>
        </p:nvSpPr>
        <p:spPr>
          <a:xfrm>
            <a:off x="533400" y="609600"/>
            <a:ext cx="8153400" cy="384175"/>
          </a:xfrm>
        </p:spPr>
        <p:txBody>
          <a:bodyPr rtlCol="0">
            <a:noAutofit/>
          </a:bodyPr>
          <a:lstStyle/>
          <a:p>
            <a:pPr defTabSz="914196">
              <a:defRPr/>
            </a:pPr>
            <a:r>
              <a:rPr lang="en-US" sz="2400" i="1" dirty="0" smtClean="0">
                <a:cs typeface="Arial" charset="0"/>
              </a:rPr>
              <a:t>“Optimal” Level of “Interoperability” with State Medicaid/CHIP Systems and Business Processes</a:t>
            </a:r>
            <a:br>
              <a:rPr lang="en-US" sz="2400" i="1" dirty="0" smtClean="0">
                <a:cs typeface="Arial" charset="0"/>
              </a:rPr>
            </a:br>
            <a:endParaRPr lang="en-US" sz="2400" b="1" i="1" dirty="0">
              <a:solidFill>
                <a:schemeClr val="tx2"/>
              </a:solidFill>
              <a:effectLst>
                <a:outerShdw blurRad="38100" dist="38100" dir="2700000" algn="tl">
                  <a:srgbClr val="000000">
                    <a:alpha val="43137"/>
                  </a:srgbClr>
                </a:outerShdw>
              </a:effectLst>
            </a:endParaRPr>
          </a:p>
        </p:txBody>
      </p:sp>
      <p:sp>
        <p:nvSpPr>
          <p:cNvPr id="29700" name="Content Placeholder 2"/>
          <p:cNvSpPr txBox="1">
            <a:spLocks/>
          </p:cNvSpPr>
          <p:nvPr/>
        </p:nvSpPr>
        <p:spPr bwMode="auto">
          <a:xfrm>
            <a:off x="457200" y="1143000"/>
            <a:ext cx="7924800" cy="4419600"/>
          </a:xfrm>
          <a:prstGeom prst="rect">
            <a:avLst/>
          </a:prstGeom>
          <a:noFill/>
          <a:ln w="9525">
            <a:noFill/>
            <a:miter lim="800000"/>
            <a:headEnd/>
            <a:tailEnd/>
          </a:ln>
        </p:spPr>
        <p:txBody>
          <a:bodyPr lIns="91420" tIns="45710" rIns="91420" bIns="45710"/>
          <a:lstStyle/>
          <a:p>
            <a:pPr marL="0" lvl="2">
              <a:defRPr/>
            </a:pPr>
            <a:endParaRPr lang="en-US" sz="1600" dirty="0" smtClean="0">
              <a:cs typeface="Arial" charset="0"/>
            </a:endParaRPr>
          </a:p>
          <a:p>
            <a:pPr marL="342900" lvl="2" indent="-342900">
              <a:buFont typeface="Arial" pitchFamily="34" charset="0"/>
              <a:buChar char="•"/>
              <a:defRPr/>
            </a:pPr>
            <a:r>
              <a:rPr lang="en-US" sz="1400" dirty="0" smtClean="0">
                <a:cs typeface="Arial" charset="0"/>
              </a:rPr>
              <a:t>Storyboard shows </a:t>
            </a:r>
            <a:r>
              <a:rPr lang="en-US" sz="1400" b="1" dirty="0" smtClean="0">
                <a:cs typeface="Arial" charset="0"/>
              </a:rPr>
              <a:t>moderate</a:t>
            </a:r>
            <a:r>
              <a:rPr lang="en-US" sz="1400" dirty="0" smtClean="0">
                <a:cs typeface="Arial" charset="0"/>
              </a:rPr>
              <a:t> level option of interoperability</a:t>
            </a:r>
          </a:p>
          <a:p>
            <a:pPr marL="228600" lvl="2" indent="-228600">
              <a:buFont typeface="+mj-lt"/>
              <a:buAutoNum type="arabicPeriod"/>
              <a:defRPr/>
            </a:pPr>
            <a:endParaRPr lang="en-US" sz="800" dirty="0" smtClean="0">
              <a:cs typeface="Arial" charset="0"/>
            </a:endParaRPr>
          </a:p>
          <a:p>
            <a:pP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p:txBody>
      </p:sp>
      <p:sp>
        <p:nvSpPr>
          <p:cNvPr id="5" name="Slide Number Placeholder 4"/>
          <p:cNvSpPr>
            <a:spLocks noGrp="1"/>
          </p:cNvSpPr>
          <p:nvPr>
            <p:ph type="sldNum" sz="quarter" idx="12"/>
          </p:nvPr>
        </p:nvSpPr>
        <p:spPr/>
        <p:txBody>
          <a:bodyPr/>
          <a:lstStyle/>
          <a:p>
            <a:pPr>
              <a:defRPr/>
            </a:pPr>
            <a:fld id="{6917CD40-D696-4060-87B1-B793AE5B9B62}"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609600"/>
            <a:ext cx="8153400" cy="384175"/>
          </a:xfrm>
        </p:spPr>
        <p:txBody>
          <a:bodyPr rtlCol="0">
            <a:noAutofit/>
          </a:bodyPr>
          <a:lstStyle/>
          <a:p>
            <a:pPr defTabSz="914196">
              <a:defRPr/>
            </a:pPr>
            <a:r>
              <a:rPr lang="en-US" sz="2400" i="1" dirty="0" smtClean="0">
                <a:cs typeface="Arial" charset="0"/>
              </a:rPr>
              <a:t>“Optimal” Level of “Interoperability” with State Medicaid/CHIP Systems and Business Processes</a:t>
            </a:r>
            <a:br>
              <a:rPr lang="en-US" sz="2400" i="1" dirty="0" smtClean="0">
                <a:cs typeface="Arial" charset="0"/>
              </a:rPr>
            </a:br>
            <a:endParaRPr lang="en-US" sz="2400" b="1" i="1" dirty="0">
              <a:solidFill>
                <a:schemeClr val="tx2"/>
              </a:solidFill>
              <a:effectLst>
                <a:outerShdw blurRad="38100" dist="38100" dir="2700000" algn="tl">
                  <a:srgbClr val="000000">
                    <a:alpha val="43137"/>
                  </a:srgbClr>
                </a:outerShdw>
              </a:effectLst>
            </a:endParaRPr>
          </a:p>
        </p:txBody>
      </p:sp>
      <p:sp>
        <p:nvSpPr>
          <p:cNvPr id="29700" name="Content Placeholder 2"/>
          <p:cNvSpPr txBox="1">
            <a:spLocks/>
          </p:cNvSpPr>
          <p:nvPr/>
        </p:nvSpPr>
        <p:spPr bwMode="auto">
          <a:xfrm>
            <a:off x="533400" y="838200"/>
            <a:ext cx="7772400" cy="4419600"/>
          </a:xfrm>
          <a:prstGeom prst="rect">
            <a:avLst/>
          </a:prstGeom>
          <a:noFill/>
          <a:ln w="9525">
            <a:noFill/>
            <a:miter lim="800000"/>
            <a:headEnd/>
            <a:tailEnd/>
          </a:ln>
        </p:spPr>
        <p:txBody>
          <a:bodyPr lIns="91420" tIns="45710" rIns="91420" bIns="45710"/>
          <a:lstStyle/>
          <a:p>
            <a:pPr marL="1371600" lvl="2" indent="-457200">
              <a:defRPr/>
            </a:pPr>
            <a:endParaRPr lang="en-US" sz="1600" dirty="0" smtClean="0">
              <a:cs typeface="Arial" charset="0"/>
            </a:endParaRPr>
          </a:p>
          <a:p>
            <a:pPr marL="342900" lvl="2" indent="-342900">
              <a:defRPr/>
            </a:pPr>
            <a:r>
              <a:rPr lang="en-US" sz="2000" b="1" dirty="0" smtClean="0">
                <a:cs typeface="Arial" charset="0"/>
              </a:rPr>
              <a:t>Interoperability System and Business Process Alternatives</a:t>
            </a:r>
          </a:p>
          <a:p>
            <a:pPr marL="342900" lvl="2" indent="-342900">
              <a:buFont typeface="Arial" pitchFamily="34" charset="0"/>
              <a:buChar char="•"/>
              <a:defRPr/>
            </a:pPr>
            <a:endParaRPr lang="en-US" sz="1400" dirty="0" smtClean="0">
              <a:cs typeface="Arial" charset="0"/>
            </a:endParaRPr>
          </a:p>
          <a:p>
            <a:pPr marL="342900" lvl="2" indent="-342900">
              <a:buFont typeface="Arial" pitchFamily="34" charset="0"/>
              <a:buChar char="•"/>
              <a:defRPr/>
            </a:pPr>
            <a:r>
              <a:rPr lang="en-US" dirty="0" smtClean="0">
                <a:cs typeface="Arial" charset="0"/>
              </a:rPr>
              <a:t>Shared call center with HCPF</a:t>
            </a:r>
          </a:p>
          <a:p>
            <a:pPr marL="342900" lvl="2" indent="-342900">
              <a:buFont typeface="Arial" pitchFamily="34" charset="0"/>
              <a:buChar char="•"/>
              <a:defRPr/>
            </a:pPr>
            <a:endParaRPr lang="en-US" sz="800" dirty="0" smtClean="0">
              <a:cs typeface="Arial" charset="0"/>
            </a:endParaRPr>
          </a:p>
          <a:p>
            <a:pPr marL="800100" lvl="3" indent="-342900">
              <a:buFont typeface="Arial" pitchFamily="34" charset="0"/>
              <a:buChar char="•"/>
              <a:defRPr/>
            </a:pPr>
            <a:r>
              <a:rPr lang="en-US" sz="1600" dirty="0" smtClean="0">
                <a:cs typeface="Arial" charset="0"/>
              </a:rPr>
              <a:t>Four types of calls anticipated:</a:t>
            </a:r>
          </a:p>
          <a:p>
            <a:pPr marL="1257300" lvl="4" indent="-342900">
              <a:buFont typeface="+mj-lt"/>
              <a:buAutoNum type="arabicPeriod"/>
              <a:defRPr/>
            </a:pPr>
            <a:r>
              <a:rPr lang="en-US" sz="1400" dirty="0" smtClean="0">
                <a:cs typeface="Arial" charset="0"/>
              </a:rPr>
              <a:t>Exchange call center – eligibility, site, information, assistance, billing, etc.</a:t>
            </a:r>
          </a:p>
          <a:p>
            <a:pPr marL="1257300" lvl="4" indent="-342900">
              <a:buFont typeface="+mj-lt"/>
              <a:buAutoNum type="arabicPeriod"/>
              <a:defRPr/>
            </a:pPr>
            <a:r>
              <a:rPr lang="en-US" sz="1400" dirty="0" smtClean="0">
                <a:cs typeface="Arial" charset="0"/>
              </a:rPr>
              <a:t>State Medicaid call center (MAXIMUS) – eligibility, claims, etc.</a:t>
            </a:r>
          </a:p>
          <a:p>
            <a:pPr marL="1257300" lvl="4" indent="-342900">
              <a:buFont typeface="+mj-lt"/>
              <a:buAutoNum type="arabicPeriod"/>
              <a:defRPr/>
            </a:pPr>
            <a:r>
              <a:rPr lang="en-US" sz="1400" dirty="0" smtClean="0">
                <a:cs typeface="Arial" charset="0"/>
              </a:rPr>
              <a:t>Carrier call center – policy questions, claims, etc.</a:t>
            </a:r>
          </a:p>
          <a:p>
            <a:pPr marL="1257300" lvl="4" indent="-342900">
              <a:buFont typeface="+mj-lt"/>
              <a:buAutoNum type="arabicPeriod"/>
              <a:defRPr/>
            </a:pPr>
            <a:r>
              <a:rPr lang="en-US" sz="1400" dirty="0" smtClean="0">
                <a:cs typeface="Arial" charset="0"/>
              </a:rPr>
              <a:t>Division of Insurance – complaints</a:t>
            </a:r>
          </a:p>
          <a:p>
            <a:pPr marL="1257300" lvl="4" indent="-342900">
              <a:buFont typeface="+mj-lt"/>
              <a:buAutoNum type="arabicPeriod"/>
              <a:defRPr/>
            </a:pPr>
            <a:endParaRPr lang="en-US" sz="1400" dirty="0" smtClean="0">
              <a:cs typeface="Arial" charset="0"/>
            </a:endParaRPr>
          </a:p>
          <a:p>
            <a:pPr marL="800100" lvl="3" indent="-342900">
              <a:buFont typeface="Arial" pitchFamily="34" charset="0"/>
              <a:buChar char="•"/>
              <a:defRPr/>
            </a:pPr>
            <a:r>
              <a:rPr lang="en-US" sz="1400" dirty="0" smtClean="0">
                <a:cs typeface="Arial" charset="0"/>
              </a:rPr>
              <a:t>Should #1 and #2 be combined? (shared /consistent support processes, infrastructure, capacity management flexibility, consumer experience, need for specialization or separation)</a:t>
            </a:r>
          </a:p>
          <a:p>
            <a:pPr marL="800100" lvl="3" indent="-342900">
              <a:defRPr/>
            </a:pPr>
            <a:endParaRPr lang="en-US" sz="1400" dirty="0" smtClean="0">
              <a:cs typeface="Arial" charset="0"/>
            </a:endParaRPr>
          </a:p>
          <a:p>
            <a:pPr marL="342900" lvl="2" indent="-342900">
              <a:buFont typeface="Arial" pitchFamily="34" charset="0"/>
              <a:buChar char="•"/>
              <a:defRPr/>
            </a:pPr>
            <a:r>
              <a:rPr lang="en-US" dirty="0" smtClean="0">
                <a:cs typeface="Arial" charset="0"/>
              </a:rPr>
              <a:t>Carriers offering plans that bridge private and public healthcare coverage to enable household to be covered by one carrier/similar provider network, etc.</a:t>
            </a:r>
          </a:p>
          <a:p>
            <a:pPr marL="800100" lvl="3" indent="-342900">
              <a:buFont typeface="Arial" pitchFamily="34" charset="0"/>
              <a:buChar char="•"/>
              <a:defRPr/>
            </a:pPr>
            <a:endParaRPr lang="en-US" sz="800" dirty="0" smtClean="0">
              <a:cs typeface="Arial" charset="0"/>
            </a:endParaRPr>
          </a:p>
          <a:p>
            <a:pPr marL="800100" lvl="3" indent="-342900">
              <a:buFont typeface="Arial" pitchFamily="34" charset="0"/>
              <a:buChar char="•"/>
              <a:defRPr/>
            </a:pPr>
            <a:r>
              <a:rPr lang="en-US" sz="1600" dirty="0" smtClean="0">
                <a:cs typeface="Arial" charset="0"/>
              </a:rPr>
              <a:t>Prevalence of “mixed” household populations being researched, e.g.</a:t>
            </a:r>
          </a:p>
          <a:p>
            <a:pPr marL="1257300" lvl="4" indent="-342900">
              <a:buFont typeface="+mj-lt"/>
              <a:buAutoNum type="arabicPeriod"/>
              <a:defRPr/>
            </a:pPr>
            <a:r>
              <a:rPr lang="en-US" sz="1400" dirty="0" smtClean="0">
                <a:cs typeface="Arial" charset="0"/>
              </a:rPr>
              <a:t>Single parent eligible for subsidized private coverage and children eligible for CHIP.</a:t>
            </a:r>
          </a:p>
          <a:p>
            <a:pPr marL="1257300" lvl="4" indent="-342900">
              <a:buFont typeface="+mj-lt"/>
              <a:buAutoNum type="arabicPeriod"/>
              <a:defRPr/>
            </a:pPr>
            <a:r>
              <a:rPr lang="en-US" sz="1400" dirty="0" smtClean="0">
                <a:cs typeface="Arial" charset="0"/>
              </a:rPr>
              <a:t>One parent receives subsidized coverage from SHOP employer, spouse eligible for subsidized private coverage and children eligible for CHIP</a:t>
            </a:r>
          </a:p>
          <a:p>
            <a:pPr marL="1371600" lvl="2" indent="-457200">
              <a:buFont typeface="Arial" pitchFamily="34" charset="0"/>
              <a:buChar char="•"/>
              <a:defRPr/>
            </a:pPr>
            <a:endParaRPr lang="en-US" sz="800" dirty="0" smtClean="0">
              <a:cs typeface="Arial" charset="0"/>
            </a:endParaRPr>
          </a:p>
          <a:p>
            <a:pPr marL="457200" indent="-457200">
              <a:defRPr/>
            </a:pPr>
            <a:endParaRPr lang="en-US" sz="1600" dirty="0" smtClean="0">
              <a:cs typeface="Arial" charset="0"/>
            </a:endParaRPr>
          </a:p>
          <a:p>
            <a:pPr marL="457200" indent="-457200">
              <a:buFont typeface="Arial" pitchFamily="34" charset="0"/>
              <a:buChar char="•"/>
              <a:defRPr/>
            </a:pPr>
            <a:endParaRPr lang="en-US" sz="1600" dirty="0" smtClean="0">
              <a:cs typeface="Arial" charset="0"/>
            </a:endParaRPr>
          </a:p>
          <a:p>
            <a:pPr marL="457200" indent="-457200">
              <a:buFont typeface="Arial" pitchFamily="34" charset="0"/>
              <a:buChar char="•"/>
              <a:defRPr/>
            </a:pPr>
            <a:endParaRPr lang="en-US" sz="1600" dirty="0" smtClean="0">
              <a:cs typeface="Arial" charset="0"/>
            </a:endParaRPr>
          </a:p>
          <a:p>
            <a:pPr marL="457200" indent="-457200">
              <a:buFont typeface="Arial" pitchFamily="34" charset="0"/>
              <a:buChar char="•"/>
              <a:defRPr/>
            </a:pPr>
            <a:endParaRPr lang="en-US" sz="1600" dirty="0" smtClean="0">
              <a:cs typeface="Arial" charset="0"/>
            </a:endParaRPr>
          </a:p>
          <a:p>
            <a:pPr marL="457200" indent="-457200">
              <a:buFont typeface="Arial" pitchFamily="34" charset="0"/>
              <a:buChar char="•"/>
              <a:defRPr/>
            </a:pPr>
            <a:endParaRPr lang="en-US" sz="1600" dirty="0" smtClean="0">
              <a:cs typeface="Arial" charset="0"/>
            </a:endParaRPr>
          </a:p>
          <a:p>
            <a:pPr marL="457200" indent="-457200">
              <a:buFont typeface="Arial" pitchFamily="34" charset="0"/>
              <a:buChar char="•"/>
              <a:defRPr/>
            </a:pPr>
            <a:endParaRPr lang="en-US" sz="1600" dirty="0" smtClean="0">
              <a:cs typeface="Arial" charset="0"/>
            </a:endParaRPr>
          </a:p>
          <a:p>
            <a:pPr marL="457200" indent="-457200">
              <a:buFont typeface="Arial" pitchFamily="34" charset="0"/>
              <a:buChar char="•"/>
              <a:defRPr/>
            </a:pPr>
            <a:endParaRPr lang="en-US" sz="1600" dirty="0" smtClean="0">
              <a:cs typeface="Arial" charset="0"/>
            </a:endParaRPr>
          </a:p>
          <a:p>
            <a:pPr marL="457200" indent="-457200">
              <a:buFont typeface="Arial" pitchFamily="34" charset="0"/>
              <a:buChar char="•"/>
              <a:defRPr/>
            </a:pPr>
            <a:endParaRPr lang="en-US" sz="1600" dirty="0">
              <a:cs typeface="Arial" charset="0"/>
            </a:endParaRPr>
          </a:p>
          <a:p>
            <a:pPr marL="457200" indent="-457200">
              <a:buFont typeface="Arial" pitchFamily="34" charset="0"/>
              <a:buChar char="•"/>
              <a:defRPr/>
            </a:pPr>
            <a:endParaRPr lang="en-US" sz="1600" dirty="0">
              <a:cs typeface="Arial" charset="0"/>
            </a:endParaRPr>
          </a:p>
          <a:p>
            <a:pPr marL="685800" indent="-457200">
              <a:buFont typeface="Arial" pitchFamily="34" charset="0"/>
              <a:buChar char="•"/>
              <a:defRPr/>
            </a:pPr>
            <a:endParaRPr lang="en-US" sz="1600" dirty="0">
              <a:cs typeface="Arial" charset="0"/>
            </a:endParaRPr>
          </a:p>
          <a:p>
            <a:pPr marL="685800" indent="-457200">
              <a:buFont typeface="Arial" pitchFamily="34" charset="0"/>
              <a:buChar char="•"/>
              <a:defRPr/>
            </a:pPr>
            <a:endParaRPr lang="en-US" sz="1600" dirty="0">
              <a:cs typeface="Arial" charset="0"/>
            </a:endParaRPr>
          </a:p>
          <a:p>
            <a:pPr marL="685800" indent="-457200">
              <a:buFont typeface="Arial" pitchFamily="34" charset="0"/>
              <a:buChar char="•"/>
              <a:defRPr/>
            </a:pPr>
            <a:endParaRPr lang="en-US" sz="1600" dirty="0">
              <a:cs typeface="Arial" charset="0"/>
            </a:endParaRPr>
          </a:p>
          <a:p>
            <a:pPr marL="685800" indent="-457200">
              <a:buFont typeface="Arial" pitchFamily="34" charset="0"/>
              <a:buChar char="•"/>
              <a:defRPr/>
            </a:pPr>
            <a:endParaRPr lang="en-US" sz="1600" dirty="0">
              <a:cs typeface="Arial" charset="0"/>
            </a:endParaRPr>
          </a:p>
          <a:p>
            <a:pPr marL="685800" indent="-457200">
              <a:buFont typeface="Arial" pitchFamily="34" charset="0"/>
              <a:buChar char="•"/>
              <a:defRPr/>
            </a:pPr>
            <a:endParaRPr lang="en-US" sz="1600" dirty="0">
              <a:cs typeface="Arial" charset="0"/>
            </a:endParaRPr>
          </a:p>
        </p:txBody>
      </p:sp>
      <p:sp>
        <p:nvSpPr>
          <p:cNvPr id="5" name="Slide Number Placeholder 4"/>
          <p:cNvSpPr>
            <a:spLocks noGrp="1"/>
          </p:cNvSpPr>
          <p:nvPr>
            <p:ph type="sldNum" sz="quarter" idx="12"/>
          </p:nvPr>
        </p:nvSpPr>
        <p:spPr/>
        <p:txBody>
          <a:bodyPr/>
          <a:lstStyle/>
          <a:p>
            <a:pPr>
              <a:defRPr/>
            </a:pPr>
            <a:fld id="{6917CD40-D696-4060-87B1-B793AE5B9B62}"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609600"/>
            <a:ext cx="8153400" cy="384175"/>
          </a:xfrm>
        </p:spPr>
        <p:txBody>
          <a:bodyPr rtlCol="0">
            <a:noAutofit/>
          </a:bodyPr>
          <a:lstStyle/>
          <a:p>
            <a:pPr defTabSz="914196">
              <a:defRPr/>
            </a:pPr>
            <a:r>
              <a:rPr lang="en-US" sz="2400" i="1" dirty="0" smtClean="0">
                <a:cs typeface="Arial" charset="0"/>
              </a:rPr>
              <a:t>“Optimal” Level of “Interoperability” with State Medicaid/CHIP Systems and Business Processes</a:t>
            </a:r>
            <a:br>
              <a:rPr lang="en-US" sz="2400" i="1" dirty="0" smtClean="0">
                <a:cs typeface="Arial" charset="0"/>
              </a:rPr>
            </a:br>
            <a:endParaRPr lang="en-US" sz="2400" b="1" i="1" dirty="0">
              <a:solidFill>
                <a:schemeClr val="tx2"/>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6917CD40-D696-4060-87B1-B793AE5B9B62}" type="slidenum">
              <a:rPr lang="en-US" smtClean="0"/>
              <a:pPr>
                <a:defRPr/>
              </a:pPr>
              <a:t>15</a:t>
            </a:fld>
            <a:endParaRPr lang="en-US"/>
          </a:p>
        </p:txBody>
      </p:sp>
      <p:graphicFrame>
        <p:nvGraphicFramePr>
          <p:cNvPr id="7" name="Table 6"/>
          <p:cNvGraphicFramePr>
            <a:graphicFrameLocks noGrp="1"/>
          </p:cNvGraphicFramePr>
          <p:nvPr/>
        </p:nvGraphicFramePr>
        <p:xfrm>
          <a:off x="609600" y="1676400"/>
          <a:ext cx="8001000" cy="3505198"/>
        </p:xfrm>
        <a:graphic>
          <a:graphicData uri="http://schemas.openxmlformats.org/drawingml/2006/table">
            <a:tbl>
              <a:tblPr/>
              <a:tblGrid>
                <a:gridCol w="871396"/>
                <a:gridCol w="633742"/>
                <a:gridCol w="712960"/>
                <a:gridCol w="726043"/>
                <a:gridCol w="712234"/>
                <a:gridCol w="700605"/>
                <a:gridCol w="871396"/>
                <a:gridCol w="778370"/>
                <a:gridCol w="641010"/>
                <a:gridCol w="719500"/>
                <a:gridCol w="633744"/>
              </a:tblGrid>
              <a:tr h="144844">
                <a:tc rowSpan="2">
                  <a:txBody>
                    <a:bodyPr/>
                    <a:lstStyle/>
                    <a:p>
                      <a:pPr marL="0" marR="0">
                        <a:spcBef>
                          <a:spcPts val="0"/>
                        </a:spcBef>
                        <a:spcAft>
                          <a:spcPts val="0"/>
                        </a:spcAft>
                      </a:pPr>
                      <a:endParaRPr lang="en-US" sz="800" dirty="0">
                        <a:latin typeface="Times New Roman"/>
                        <a:ea typeface="Times New Roman"/>
                      </a:endParaRPr>
                    </a:p>
                    <a:p>
                      <a:pPr marL="0" marR="0">
                        <a:spcBef>
                          <a:spcPts val="0"/>
                        </a:spcBef>
                        <a:spcAft>
                          <a:spcPts val="0"/>
                        </a:spcAft>
                      </a:pPr>
                      <a:r>
                        <a:rPr lang="en-US" sz="800" b="1" dirty="0">
                          <a:latin typeface="Calibri"/>
                          <a:ea typeface="Times New Roman"/>
                        </a:rPr>
                        <a:t>Alternative</a:t>
                      </a:r>
                      <a:endParaRPr lang="en-US" sz="8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algn="ctr">
                        <a:spcBef>
                          <a:spcPts val="0"/>
                        </a:spcBef>
                        <a:spcAft>
                          <a:spcPts val="0"/>
                        </a:spcAft>
                      </a:pPr>
                      <a:endParaRPr lang="en-US" sz="800" dirty="0">
                        <a:latin typeface="Times New Roman"/>
                        <a:ea typeface="Times New Roman"/>
                      </a:endParaRPr>
                    </a:p>
                    <a:p>
                      <a:pPr marL="0" marR="0" algn="ctr">
                        <a:spcBef>
                          <a:spcPts val="0"/>
                        </a:spcBef>
                        <a:spcAft>
                          <a:spcPts val="0"/>
                        </a:spcAft>
                      </a:pPr>
                      <a:r>
                        <a:rPr lang="en-US" sz="800" b="1" dirty="0">
                          <a:latin typeface="Calibri"/>
                          <a:ea typeface="Times New Roman"/>
                        </a:rPr>
                        <a:t>Description/Approach</a:t>
                      </a:r>
                      <a:endParaRPr lang="en-US" sz="8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marL="0" marR="0" algn="ctr">
                        <a:spcBef>
                          <a:spcPts val="0"/>
                        </a:spcBef>
                        <a:spcAft>
                          <a:spcPts val="0"/>
                        </a:spcAft>
                      </a:pPr>
                      <a:r>
                        <a:rPr lang="en-US" sz="800" b="1">
                          <a:latin typeface="Calibri"/>
                          <a:ea typeface="Times New Roman"/>
                        </a:rPr>
                        <a:t>Cost</a:t>
                      </a:r>
                      <a:endParaRPr lang="en-US" sz="80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rowSpan="2">
                  <a:txBody>
                    <a:bodyPr/>
                    <a:lstStyle/>
                    <a:p>
                      <a:pPr marL="0" marR="0" algn="ctr">
                        <a:spcBef>
                          <a:spcPts val="0"/>
                        </a:spcBef>
                        <a:spcAft>
                          <a:spcPts val="0"/>
                        </a:spcAft>
                      </a:pPr>
                      <a:endParaRPr lang="en-US" sz="800" dirty="0">
                        <a:latin typeface="Times New Roman"/>
                        <a:ea typeface="Times New Roman"/>
                      </a:endParaRPr>
                    </a:p>
                    <a:p>
                      <a:pPr marL="0" marR="0" algn="ctr">
                        <a:spcBef>
                          <a:spcPts val="0"/>
                        </a:spcBef>
                        <a:spcAft>
                          <a:spcPts val="0"/>
                        </a:spcAft>
                      </a:pPr>
                      <a:r>
                        <a:rPr lang="en-US" sz="800" b="1" dirty="0">
                          <a:latin typeface="Calibri"/>
                          <a:ea typeface="Times New Roman"/>
                        </a:rPr>
                        <a:t>Consumer Experience</a:t>
                      </a:r>
                      <a:endParaRPr lang="en-US" sz="8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algn="ctr">
                        <a:spcBef>
                          <a:spcPts val="0"/>
                        </a:spcBef>
                        <a:spcAft>
                          <a:spcPts val="0"/>
                        </a:spcAft>
                      </a:pPr>
                      <a:endParaRPr lang="en-US" sz="800" dirty="0">
                        <a:latin typeface="Times New Roman"/>
                        <a:ea typeface="Times New Roman"/>
                      </a:endParaRPr>
                    </a:p>
                    <a:p>
                      <a:pPr marL="0" marR="0" algn="ctr">
                        <a:spcBef>
                          <a:spcPts val="0"/>
                        </a:spcBef>
                        <a:spcAft>
                          <a:spcPts val="0"/>
                        </a:spcAft>
                      </a:pPr>
                      <a:r>
                        <a:rPr lang="en-US" sz="800" b="1" dirty="0">
                          <a:latin typeface="Calibri"/>
                          <a:ea typeface="Times New Roman"/>
                        </a:rPr>
                        <a:t>Impact of Change on Workforce</a:t>
                      </a:r>
                      <a:endParaRPr lang="en-US" sz="8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algn="ctr">
                        <a:spcBef>
                          <a:spcPts val="0"/>
                        </a:spcBef>
                        <a:spcAft>
                          <a:spcPts val="0"/>
                        </a:spcAft>
                      </a:pPr>
                      <a:endParaRPr lang="en-US" sz="800" dirty="0">
                        <a:latin typeface="Times New Roman"/>
                        <a:ea typeface="Times New Roman"/>
                      </a:endParaRPr>
                    </a:p>
                    <a:p>
                      <a:pPr marL="0" marR="0" algn="ctr">
                        <a:spcBef>
                          <a:spcPts val="0"/>
                        </a:spcBef>
                        <a:spcAft>
                          <a:spcPts val="0"/>
                        </a:spcAft>
                      </a:pPr>
                      <a:r>
                        <a:rPr lang="en-US" sz="800" b="1" kern="1200" dirty="0">
                          <a:solidFill>
                            <a:schemeClr val="tx1"/>
                          </a:solidFill>
                          <a:latin typeface="Calibri"/>
                          <a:ea typeface="Times New Roman"/>
                          <a:cs typeface="+mn-cs"/>
                        </a:rPr>
                        <a:t>Reliability/</a:t>
                      </a:r>
                    </a:p>
                    <a:p>
                      <a:pPr marL="0" marR="0" algn="ctr">
                        <a:spcBef>
                          <a:spcPts val="0"/>
                        </a:spcBef>
                        <a:spcAft>
                          <a:spcPts val="0"/>
                        </a:spcAft>
                      </a:pPr>
                      <a:r>
                        <a:rPr lang="en-US" sz="800" b="1" kern="1200" dirty="0">
                          <a:solidFill>
                            <a:schemeClr val="tx1"/>
                          </a:solidFill>
                          <a:latin typeface="Calibri"/>
                          <a:ea typeface="Times New Roman"/>
                          <a:cs typeface="+mn-cs"/>
                        </a:rPr>
                        <a:t>Maintainability</a:t>
                      </a:r>
                      <a:r>
                        <a:rPr lang="en-US" sz="800" b="1" dirty="0">
                          <a:latin typeface="Calibri"/>
                          <a:ea typeface="Times New Roman"/>
                        </a:rPr>
                        <a:t>/</a:t>
                      </a:r>
                      <a:endParaRPr lang="en-US" sz="800" dirty="0">
                        <a:latin typeface="Times New Roman"/>
                        <a:ea typeface="Times New Roman"/>
                      </a:endParaRPr>
                    </a:p>
                    <a:p>
                      <a:pPr marL="0" marR="0" algn="ctr">
                        <a:spcBef>
                          <a:spcPts val="0"/>
                        </a:spcBef>
                        <a:spcAft>
                          <a:spcPts val="0"/>
                        </a:spcAft>
                      </a:pPr>
                      <a:r>
                        <a:rPr lang="en-US" sz="800" b="1" dirty="0">
                          <a:latin typeface="Calibri"/>
                          <a:ea typeface="Times New Roman"/>
                        </a:rPr>
                        <a:t>Scalability</a:t>
                      </a:r>
                      <a:endParaRPr lang="en-US" sz="8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algn="ctr">
                        <a:spcBef>
                          <a:spcPts val="0"/>
                        </a:spcBef>
                        <a:spcAft>
                          <a:spcPts val="0"/>
                        </a:spcAft>
                      </a:pPr>
                      <a:r>
                        <a:rPr lang="en-US" sz="800" b="1" kern="1200" dirty="0" smtClean="0">
                          <a:solidFill>
                            <a:schemeClr val="tx1"/>
                          </a:solidFill>
                          <a:latin typeface="Calibri"/>
                          <a:ea typeface="Times New Roman"/>
                          <a:cs typeface="+mn-cs"/>
                        </a:rPr>
                        <a:t>State of System after Investment (MITA/Tech Arch/Platform)</a:t>
                      </a:r>
                      <a:endParaRPr lang="en-US" sz="800" b="1" kern="1200" dirty="0">
                        <a:solidFill>
                          <a:schemeClr val="tx1"/>
                        </a:solidFill>
                        <a:latin typeface="Calibri"/>
                        <a:ea typeface="Times New Roman"/>
                        <a:cs typeface="+mn-cs"/>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algn="ctr">
                        <a:spcBef>
                          <a:spcPts val="0"/>
                        </a:spcBef>
                        <a:spcAft>
                          <a:spcPts val="0"/>
                        </a:spcAft>
                      </a:pPr>
                      <a:endParaRPr lang="en-US" sz="800">
                        <a:latin typeface="Times New Roman"/>
                        <a:ea typeface="Times New Roman"/>
                      </a:endParaRPr>
                    </a:p>
                    <a:p>
                      <a:pPr marL="0" marR="0" algn="ctr">
                        <a:spcBef>
                          <a:spcPts val="0"/>
                        </a:spcBef>
                        <a:spcAft>
                          <a:spcPts val="0"/>
                        </a:spcAft>
                      </a:pPr>
                      <a:r>
                        <a:rPr lang="en-US" sz="800" b="1">
                          <a:latin typeface="Calibri"/>
                          <a:ea typeface="Times New Roman"/>
                        </a:rPr>
                        <a:t>Impact on COHBE Operations and Systems</a:t>
                      </a:r>
                      <a:endParaRPr lang="en-US" sz="80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algn="ctr">
                        <a:spcBef>
                          <a:spcPts val="0"/>
                        </a:spcBef>
                        <a:spcAft>
                          <a:spcPts val="0"/>
                        </a:spcAft>
                      </a:pPr>
                      <a:endParaRPr lang="en-US" sz="800">
                        <a:latin typeface="Times New Roman"/>
                        <a:ea typeface="Times New Roman"/>
                      </a:endParaRPr>
                    </a:p>
                    <a:p>
                      <a:pPr marL="0" marR="0" algn="ctr">
                        <a:spcBef>
                          <a:spcPts val="0"/>
                        </a:spcBef>
                        <a:spcAft>
                          <a:spcPts val="0"/>
                        </a:spcAft>
                      </a:pPr>
                      <a:r>
                        <a:rPr lang="en-US" sz="800" b="1">
                          <a:latin typeface="Calibri"/>
                          <a:ea typeface="Times New Roman"/>
                        </a:rPr>
                        <a:t>State’s Strategic Direction and Latitude</a:t>
                      </a:r>
                      <a:endParaRPr lang="en-US" sz="80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algn="ctr">
                        <a:spcBef>
                          <a:spcPts val="0"/>
                        </a:spcBef>
                        <a:spcAft>
                          <a:spcPts val="0"/>
                        </a:spcAft>
                      </a:pPr>
                      <a:endParaRPr lang="en-US" sz="800" dirty="0">
                        <a:latin typeface="Times New Roman"/>
                        <a:ea typeface="Times New Roman"/>
                      </a:endParaRPr>
                    </a:p>
                    <a:p>
                      <a:pPr marL="0" marR="0" algn="ctr">
                        <a:spcBef>
                          <a:spcPts val="0"/>
                        </a:spcBef>
                        <a:spcAft>
                          <a:spcPts val="0"/>
                        </a:spcAft>
                      </a:pPr>
                      <a:r>
                        <a:rPr lang="en-US" sz="800" b="1" dirty="0" smtClean="0">
                          <a:latin typeface="Calibri"/>
                          <a:ea typeface="Times New Roman"/>
                        </a:rPr>
                        <a:t>Stakeholder</a:t>
                      </a:r>
                      <a:r>
                        <a:rPr lang="en-US" sz="800" b="1" baseline="0" dirty="0" smtClean="0">
                          <a:latin typeface="Calibri"/>
                          <a:ea typeface="Times New Roman"/>
                        </a:rPr>
                        <a:t> Acceptance</a:t>
                      </a:r>
                      <a:endParaRPr lang="en-US" sz="8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63979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b="1" dirty="0" smtClean="0">
                          <a:latin typeface="Calibri"/>
                          <a:ea typeface="Times New Roman"/>
                        </a:rPr>
                        <a:t>Implementation Costs </a:t>
                      </a:r>
                      <a:r>
                        <a:rPr lang="en-US" sz="800" b="1" dirty="0">
                          <a:latin typeface="Calibri"/>
                          <a:ea typeface="Times New Roman"/>
                        </a:rPr>
                        <a:t>(federal &amp; SGF)</a:t>
                      </a:r>
                      <a:endParaRPr lang="en-US" sz="8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800" b="1">
                          <a:latin typeface="Calibri"/>
                          <a:ea typeface="Times New Roman"/>
                        </a:rPr>
                        <a:t>5-Year Operational Costs (federal &amp; SGF)</a:t>
                      </a:r>
                      <a:endParaRPr lang="en-US" sz="80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661247">
                <a:tc>
                  <a:txBody>
                    <a:bodyPr/>
                    <a:lstStyle/>
                    <a:p>
                      <a:pPr marL="0" marR="0">
                        <a:spcBef>
                          <a:spcPts val="0"/>
                        </a:spcBef>
                        <a:spcAft>
                          <a:spcPts val="0"/>
                        </a:spcAft>
                      </a:pPr>
                      <a:r>
                        <a:rPr lang="en-US" sz="800" b="1" dirty="0" smtClean="0">
                          <a:latin typeface="Calibri"/>
                          <a:ea typeface="Times New Roman"/>
                        </a:rPr>
                        <a:t>Minimum 2013 Interoperability</a:t>
                      </a:r>
                      <a:endParaRPr lang="en-US" sz="8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844">
                <a:tc>
                  <a:txBody>
                    <a:bodyPr/>
                    <a:lstStyle/>
                    <a:p>
                      <a:pPr marL="0" marR="0" algn="ctr">
                        <a:spcBef>
                          <a:spcPts val="0"/>
                        </a:spcBef>
                        <a:spcAft>
                          <a:spcPts val="0"/>
                        </a:spcAft>
                      </a:pPr>
                      <a:endParaRPr lang="en-US" sz="80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579378">
                <a:tc>
                  <a:txBody>
                    <a:bodyPr/>
                    <a:lstStyle/>
                    <a:p>
                      <a:pPr marL="0" marR="0">
                        <a:spcBef>
                          <a:spcPts val="0"/>
                        </a:spcBef>
                        <a:spcAft>
                          <a:spcPts val="0"/>
                        </a:spcAft>
                      </a:pPr>
                      <a:r>
                        <a:rPr lang="en-US" sz="800" b="1" dirty="0" smtClean="0">
                          <a:latin typeface="Calibri"/>
                          <a:ea typeface="Times New Roman"/>
                        </a:rPr>
                        <a:t>Moderate  2013 Interoperability</a:t>
                      </a:r>
                      <a:endParaRPr lang="en-US" sz="8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844">
                <a:tc>
                  <a:txBody>
                    <a:bodyPr/>
                    <a:lstStyle/>
                    <a:p>
                      <a:pPr marL="0" marR="0" algn="ctr">
                        <a:spcBef>
                          <a:spcPts val="0"/>
                        </a:spcBef>
                        <a:spcAft>
                          <a:spcPts val="0"/>
                        </a:spcAft>
                      </a:pPr>
                      <a:endParaRPr lang="en-US" sz="80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91212">
                <a:tc>
                  <a:txBody>
                    <a:bodyPr/>
                    <a:lstStyle/>
                    <a:p>
                      <a:pPr marL="0" marR="0">
                        <a:spcBef>
                          <a:spcPts val="0"/>
                        </a:spcBef>
                        <a:spcAft>
                          <a:spcPts val="0"/>
                        </a:spcAft>
                      </a:pPr>
                      <a:r>
                        <a:rPr lang="en-US" sz="800" b="1" dirty="0" smtClean="0">
                          <a:latin typeface="Calibri"/>
                          <a:ea typeface="Times New Roman"/>
                        </a:rPr>
                        <a:t>Maximum 2013 Interoperability</a:t>
                      </a:r>
                      <a:endParaRPr lang="en-US" sz="8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844">
                <a:tc>
                  <a:txBody>
                    <a:bodyPr/>
                    <a:lstStyle/>
                    <a:p>
                      <a:pPr marL="0" marR="0" algn="ctr">
                        <a:spcBef>
                          <a:spcPts val="0"/>
                        </a:spcBef>
                        <a:spcAft>
                          <a:spcPts val="0"/>
                        </a:spcAft>
                      </a:pPr>
                      <a:endParaRPr lang="en-US" sz="80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554189">
                <a:tc>
                  <a:txBody>
                    <a:bodyPr/>
                    <a:lstStyle/>
                    <a:p>
                      <a:pPr marL="0" marR="0">
                        <a:spcBef>
                          <a:spcPts val="0"/>
                        </a:spcBef>
                        <a:spcAft>
                          <a:spcPts val="0"/>
                        </a:spcAft>
                      </a:pPr>
                      <a:r>
                        <a:rPr lang="en-US" sz="800" b="1" dirty="0" smtClean="0">
                          <a:latin typeface="Calibri"/>
                          <a:ea typeface="Times New Roman"/>
                        </a:rPr>
                        <a:t>2015 Interoperability</a:t>
                      </a:r>
                      <a:endParaRPr lang="en-US" sz="8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Content Placeholder 2"/>
          <p:cNvSpPr txBox="1">
            <a:spLocks/>
          </p:cNvSpPr>
          <p:nvPr/>
        </p:nvSpPr>
        <p:spPr bwMode="auto">
          <a:xfrm>
            <a:off x="609600" y="990600"/>
            <a:ext cx="7924800" cy="4419600"/>
          </a:xfrm>
          <a:prstGeom prst="rect">
            <a:avLst/>
          </a:prstGeom>
          <a:noFill/>
          <a:ln w="9525">
            <a:noFill/>
            <a:miter lim="800000"/>
            <a:headEnd/>
            <a:tailEnd/>
          </a:ln>
        </p:spPr>
        <p:txBody>
          <a:bodyPr lIns="91420" tIns="45710" rIns="91420" bIns="45710"/>
          <a:lstStyle/>
          <a:p>
            <a:pPr marL="342900" lvl="2" indent="-342900">
              <a:defRPr/>
            </a:pPr>
            <a:endParaRPr lang="en-US" sz="1600" dirty="0" smtClean="0">
              <a:cs typeface="Arial" charset="0"/>
            </a:endParaRPr>
          </a:p>
          <a:p>
            <a:pPr marL="342900" lvl="2" indent="-342900">
              <a:defRPr/>
            </a:pPr>
            <a:r>
              <a:rPr lang="en-US" sz="1400" dirty="0" smtClean="0">
                <a:cs typeface="Arial" charset="0"/>
              </a:rPr>
              <a:t>Analysis of  Interoperability Alternatives – feasibility of alternatives versus </a:t>
            </a:r>
            <a:r>
              <a:rPr lang="en-US" sz="1400" dirty="0" err="1" smtClean="0">
                <a:cs typeface="Arial" charset="0"/>
              </a:rPr>
              <a:t>critierai</a:t>
            </a:r>
            <a:endParaRPr lang="en-US" sz="1400" dirty="0" smtClean="0">
              <a:cs typeface="Arial" charset="0"/>
            </a:endParaRPr>
          </a:p>
          <a:p>
            <a:pPr marL="0" lvl="2">
              <a:buFont typeface="Arial" pitchFamily="34" charset="0"/>
              <a:buChar char="•"/>
              <a:defRPr/>
            </a:pPr>
            <a:endParaRPr lang="en-US" sz="800" dirty="0" smtClean="0">
              <a:cs typeface="Arial" charset="0"/>
            </a:endParaRPr>
          </a:p>
          <a:p>
            <a:pP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sz="3600" i="1" dirty="0" smtClean="0"/>
              <a:t>Interoperability Decision Criteria</a:t>
            </a:r>
            <a:endParaRPr lang="en-US" sz="3600" i="1" dirty="0"/>
          </a:p>
        </p:txBody>
      </p:sp>
      <p:graphicFrame>
        <p:nvGraphicFramePr>
          <p:cNvPr id="4" name="Table 3"/>
          <p:cNvGraphicFramePr>
            <a:graphicFrameLocks noGrp="1"/>
          </p:cNvGraphicFramePr>
          <p:nvPr/>
        </p:nvGraphicFramePr>
        <p:xfrm>
          <a:off x="609600" y="1066800"/>
          <a:ext cx="8077200" cy="5069887"/>
        </p:xfrm>
        <a:graphic>
          <a:graphicData uri="http://schemas.openxmlformats.org/drawingml/2006/table">
            <a:tbl>
              <a:tblPr/>
              <a:tblGrid>
                <a:gridCol w="8077200"/>
              </a:tblGrid>
              <a:tr h="834632">
                <a:tc>
                  <a:txBody>
                    <a:bodyPr/>
                    <a:lstStyle/>
                    <a:p>
                      <a:pPr marL="0" marR="0" indent="0">
                        <a:spcBef>
                          <a:spcPts val="0"/>
                        </a:spcBef>
                        <a:spcAft>
                          <a:spcPts val="0"/>
                        </a:spcAft>
                        <a:tabLst>
                          <a:tab pos="1200150" algn="l"/>
                        </a:tabLst>
                      </a:pPr>
                      <a:r>
                        <a:rPr lang="en-US" sz="1200" b="1" dirty="0">
                          <a:latin typeface="Calibri"/>
                          <a:ea typeface="Calibri"/>
                          <a:cs typeface="Times New Roman"/>
                        </a:rPr>
                        <a:t>Consumer Experience</a:t>
                      </a:r>
                      <a:br>
                        <a:rPr lang="en-US" sz="1200" b="1" dirty="0">
                          <a:latin typeface="Calibri"/>
                          <a:ea typeface="Calibri"/>
                          <a:cs typeface="Times New Roman"/>
                        </a:rPr>
                      </a:br>
                      <a:r>
                        <a:rPr lang="en-US" sz="1200" dirty="0" smtClean="0">
                          <a:latin typeface="Calibri"/>
                          <a:ea typeface="Calibri"/>
                          <a:cs typeface="Times New Roman"/>
                        </a:rPr>
                        <a:t>- </a:t>
                      </a:r>
                      <a:r>
                        <a:rPr lang="en-US" sz="1200" dirty="0">
                          <a:latin typeface="Calibri"/>
                          <a:ea typeface="Calibri"/>
                          <a:cs typeface="Times New Roman"/>
                        </a:rPr>
                        <a:t>Make enrolling in coverage for the individual/household as fast and as simple as possible</a:t>
                      </a:r>
                      <a:br>
                        <a:rPr lang="en-US" sz="1200" dirty="0">
                          <a:latin typeface="Calibri"/>
                          <a:ea typeface="Calibri"/>
                          <a:cs typeface="Times New Roman"/>
                        </a:rPr>
                      </a:br>
                      <a:r>
                        <a:rPr lang="en-US" sz="1200" dirty="0" smtClean="0">
                          <a:latin typeface="Calibri"/>
                          <a:ea typeface="Calibri"/>
                          <a:cs typeface="Times New Roman"/>
                        </a:rPr>
                        <a:t>- </a:t>
                      </a:r>
                      <a:r>
                        <a:rPr lang="en-US" sz="1200" dirty="0">
                          <a:latin typeface="Calibri"/>
                          <a:ea typeface="Calibri"/>
                          <a:cs typeface="Times New Roman"/>
                        </a:rPr>
                        <a:t>Balance administrative simplicity, efficiency and effectiveness</a:t>
                      </a:r>
                      <a:br>
                        <a:rPr lang="en-US" sz="1200" dirty="0">
                          <a:latin typeface="Calibri"/>
                          <a:ea typeface="Calibri"/>
                          <a:cs typeface="Times New Roman"/>
                        </a:rPr>
                      </a:br>
                      <a:r>
                        <a:rPr lang="en-US" sz="1200" dirty="0" smtClean="0">
                          <a:latin typeface="Calibri"/>
                          <a:ea typeface="Calibri"/>
                          <a:cs typeface="Times New Roman"/>
                        </a:rPr>
                        <a:t>- </a:t>
                      </a:r>
                      <a:r>
                        <a:rPr lang="en-US" sz="1200" dirty="0">
                          <a:latin typeface="Calibri"/>
                          <a:ea typeface="Calibri"/>
                          <a:cs typeface="Times New Roman"/>
                        </a:rPr>
                        <a:t>Enable continuity of care</a:t>
                      </a:r>
                      <a:br>
                        <a:rPr lang="en-US" sz="1200" dirty="0">
                          <a:latin typeface="Calibri"/>
                          <a:ea typeface="Calibri"/>
                          <a:cs typeface="Times New Roman"/>
                        </a:rPr>
                      </a:br>
                      <a:r>
                        <a:rPr lang="en-US" sz="1200" dirty="0" smtClean="0">
                          <a:latin typeface="Calibri"/>
                          <a:ea typeface="Calibri"/>
                          <a:cs typeface="Times New Roman"/>
                        </a:rPr>
                        <a:t>- </a:t>
                      </a:r>
                      <a:r>
                        <a:rPr lang="en-US" sz="1200" dirty="0">
                          <a:latin typeface="Calibri"/>
                          <a:ea typeface="Calibri"/>
                          <a:cs typeface="Times New Roman"/>
                        </a:rPr>
                        <a:t>Provide user-friendly access to all </a:t>
                      </a:r>
                      <a:r>
                        <a:rPr lang="en-US" sz="1200" dirty="0" smtClean="0">
                          <a:latin typeface="Calibri"/>
                          <a:ea typeface="Calibri"/>
                          <a:cs typeface="Times New Roman"/>
                        </a:rPr>
                        <a:t>eligible</a:t>
                      </a:r>
                      <a:r>
                        <a:rPr lang="en-US" sz="1200" baseline="0" dirty="0" smtClean="0">
                          <a:latin typeface="Calibri"/>
                          <a:ea typeface="Calibri"/>
                          <a:cs typeface="Times New Roman"/>
                        </a:rPr>
                        <a:t> CO citizens</a:t>
                      </a:r>
                      <a:r>
                        <a:rPr lang="en-US" sz="1200" dirty="0" smtClean="0">
                          <a:latin typeface="Calibri"/>
                          <a:ea typeface="Calibri"/>
                          <a:cs typeface="Times New Roman"/>
                        </a:rPr>
                        <a:t> </a:t>
                      </a:r>
                      <a:r>
                        <a:rPr lang="en-US" sz="1200" dirty="0">
                          <a:latin typeface="Calibri"/>
                          <a:ea typeface="Calibri"/>
                          <a:cs typeface="Times New Roman"/>
                        </a:rPr>
                        <a:t>and </a:t>
                      </a:r>
                      <a:r>
                        <a:rPr lang="en-US" sz="1200" dirty="0" smtClean="0">
                          <a:latin typeface="Calibri"/>
                          <a:ea typeface="Calibri"/>
                          <a:cs typeface="Times New Roman"/>
                        </a:rPr>
                        <a:t>small CO </a:t>
                      </a:r>
                      <a:r>
                        <a:rPr lang="en-US" sz="1200" dirty="0">
                          <a:latin typeface="Calibri"/>
                          <a:ea typeface="Calibri"/>
                          <a:cs typeface="Times New Roman"/>
                        </a:rPr>
                        <a:t>businesses that desire access</a:t>
                      </a:r>
                      <a:br>
                        <a:rPr lang="en-US" sz="1200" dirty="0">
                          <a:latin typeface="Calibri"/>
                          <a:ea typeface="Calibri"/>
                          <a:cs typeface="Times New Roman"/>
                        </a:rPr>
                      </a:br>
                      <a:r>
                        <a:rPr lang="en-US" sz="1200" dirty="0" smtClean="0">
                          <a:latin typeface="Calibri"/>
                          <a:ea typeface="Calibri"/>
                          <a:cs typeface="Times New Roman"/>
                        </a:rPr>
                        <a:t>- </a:t>
                      </a:r>
                      <a:r>
                        <a:rPr lang="en-US" sz="1200" dirty="0">
                          <a:latin typeface="Calibri"/>
                          <a:ea typeface="Calibri"/>
                          <a:cs typeface="Times New Roman"/>
                        </a:rPr>
                        <a:t>Leverage and integrate with </a:t>
                      </a:r>
                      <a:r>
                        <a:rPr lang="en-US" sz="1200" dirty="0" smtClean="0">
                          <a:latin typeface="Calibri"/>
                          <a:ea typeface="Calibri"/>
                          <a:cs typeface="Times New Roman"/>
                        </a:rPr>
                        <a:t>State</a:t>
                      </a:r>
                      <a:r>
                        <a:rPr lang="en-US" sz="1200" baseline="0" dirty="0" smtClean="0">
                          <a:latin typeface="Calibri"/>
                          <a:ea typeface="Calibri"/>
                          <a:cs typeface="Times New Roman"/>
                        </a:rPr>
                        <a:t> </a:t>
                      </a:r>
                      <a:r>
                        <a:rPr lang="en-US" sz="1200" dirty="0" smtClean="0">
                          <a:latin typeface="Calibri"/>
                          <a:ea typeface="Calibri"/>
                          <a:cs typeface="Times New Roman"/>
                        </a:rPr>
                        <a:t>systems and business processes as appropriate</a:t>
                      </a:r>
                      <a:endParaRPr lang="en-US" sz="1200" dirty="0">
                        <a:latin typeface="Calibri"/>
                        <a:ea typeface="Calibri"/>
                        <a:cs typeface="Times New Roman"/>
                      </a:endParaRPr>
                    </a:p>
                  </a:txBody>
                  <a:tcPr marL="52164" marR="52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869">
                <a:tc>
                  <a:txBody>
                    <a:bodyPr/>
                    <a:lstStyle/>
                    <a:p>
                      <a:pPr marL="0" marR="0" indent="0">
                        <a:spcBef>
                          <a:spcPts val="0"/>
                        </a:spcBef>
                        <a:spcAft>
                          <a:spcPts val="0"/>
                        </a:spcAft>
                        <a:tabLst>
                          <a:tab pos="1200150" algn="l"/>
                        </a:tabLst>
                      </a:pPr>
                      <a:r>
                        <a:rPr lang="en-US" sz="1200" b="1" dirty="0">
                          <a:latin typeface="Calibri"/>
                          <a:ea typeface="Calibri"/>
                          <a:cs typeface="Times New Roman"/>
                        </a:rPr>
                        <a:t>Reliability/Simplicity in Getting Consumer Enrolled</a:t>
                      </a:r>
                      <a:br>
                        <a:rPr lang="en-US" sz="1200" b="1" dirty="0">
                          <a:latin typeface="Calibri"/>
                          <a:ea typeface="Calibri"/>
                          <a:cs typeface="Times New Roman"/>
                        </a:rPr>
                      </a:br>
                      <a:r>
                        <a:rPr lang="en-US" sz="1200" dirty="0" smtClean="0">
                          <a:latin typeface="Calibri"/>
                          <a:ea typeface="Calibri"/>
                          <a:cs typeface="Times New Roman"/>
                        </a:rPr>
                        <a:t>- </a:t>
                      </a:r>
                      <a:r>
                        <a:rPr lang="en-US" sz="1200" dirty="0">
                          <a:latin typeface="Calibri"/>
                          <a:ea typeface="Calibri"/>
                          <a:cs typeface="Times New Roman"/>
                        </a:rPr>
                        <a:t>Make enrolling in coverage for the individual/household as fast and as simple as possible</a:t>
                      </a:r>
                      <a:br>
                        <a:rPr lang="en-US" sz="1200" dirty="0">
                          <a:latin typeface="Calibri"/>
                          <a:ea typeface="Calibri"/>
                          <a:cs typeface="Times New Roman"/>
                        </a:rPr>
                      </a:br>
                      <a:r>
                        <a:rPr lang="en-US" sz="1200" dirty="0" smtClean="0">
                          <a:latin typeface="Calibri"/>
                          <a:ea typeface="Calibri"/>
                          <a:cs typeface="Times New Roman"/>
                        </a:rPr>
                        <a:t>- </a:t>
                      </a:r>
                      <a:r>
                        <a:rPr lang="en-US" sz="1200" dirty="0">
                          <a:latin typeface="Calibri"/>
                          <a:ea typeface="Calibri"/>
                          <a:cs typeface="Times New Roman"/>
                        </a:rPr>
                        <a:t>Leverage and integrate with the </a:t>
                      </a:r>
                      <a:r>
                        <a:rPr lang="en-US" sz="1200" dirty="0" smtClean="0">
                          <a:latin typeface="Calibri"/>
                          <a:ea typeface="Calibri"/>
                          <a:cs typeface="Times New Roman"/>
                        </a:rPr>
                        <a:t>State</a:t>
                      </a:r>
                      <a:r>
                        <a:rPr lang="en-US" sz="1200" baseline="0" dirty="0" smtClean="0">
                          <a:latin typeface="Calibri"/>
                          <a:ea typeface="Calibri"/>
                          <a:cs typeface="Times New Roman"/>
                        </a:rPr>
                        <a:t> system(s) and business processes</a:t>
                      </a:r>
                      <a:endParaRPr lang="en-US" sz="1200" dirty="0">
                        <a:latin typeface="Calibri"/>
                        <a:ea typeface="Calibri"/>
                        <a:cs typeface="Times New Roman"/>
                      </a:endParaRPr>
                    </a:p>
                  </a:txBody>
                  <a:tcPr marL="52164" marR="52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947">
                <a:tc>
                  <a:txBody>
                    <a:bodyPr/>
                    <a:lstStyle/>
                    <a:p>
                      <a:pPr marL="0" marR="0" indent="0">
                        <a:spcBef>
                          <a:spcPts val="0"/>
                        </a:spcBef>
                        <a:spcAft>
                          <a:spcPts val="0"/>
                        </a:spcAft>
                        <a:tabLst>
                          <a:tab pos="1200150" algn="l"/>
                        </a:tabLst>
                      </a:pPr>
                      <a:r>
                        <a:rPr lang="en-US" sz="1200" b="1" dirty="0">
                          <a:latin typeface="Calibri"/>
                          <a:ea typeface="Calibri"/>
                          <a:cs typeface="Times New Roman"/>
                        </a:rPr>
                        <a:t>Reliability/Backend Complexity of Having All Solution Components Fully Functioning</a:t>
                      </a:r>
                      <a:br>
                        <a:rPr lang="en-US" sz="1200" b="1" dirty="0">
                          <a:latin typeface="Calibri"/>
                          <a:ea typeface="Calibri"/>
                          <a:cs typeface="Times New Roman"/>
                        </a:rPr>
                      </a:br>
                      <a:r>
                        <a:rPr lang="en-US" sz="1200" dirty="0" smtClean="0">
                          <a:latin typeface="Calibri"/>
                          <a:ea typeface="Calibri"/>
                          <a:cs typeface="Times New Roman"/>
                        </a:rPr>
                        <a:t>- </a:t>
                      </a:r>
                      <a:r>
                        <a:rPr lang="en-US" sz="1200" dirty="0">
                          <a:latin typeface="Calibri"/>
                          <a:ea typeface="Calibri"/>
                          <a:cs typeface="Times New Roman"/>
                        </a:rPr>
                        <a:t>Leverage and integrate with the </a:t>
                      </a:r>
                      <a:r>
                        <a:rPr lang="en-US" sz="1200" dirty="0" smtClean="0">
                          <a:latin typeface="Calibri"/>
                          <a:ea typeface="Calibri"/>
                          <a:cs typeface="Times New Roman"/>
                        </a:rPr>
                        <a:t>other systems w/o reducing reliability</a:t>
                      </a:r>
                      <a:endParaRPr lang="en-US" sz="1200" dirty="0">
                        <a:latin typeface="Calibri"/>
                        <a:ea typeface="Calibri"/>
                        <a:cs typeface="Times New Roman"/>
                      </a:endParaRPr>
                    </a:p>
                  </a:txBody>
                  <a:tcPr marL="52164" marR="52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874">
                <a:tc>
                  <a:txBody>
                    <a:bodyPr/>
                    <a:lstStyle/>
                    <a:p>
                      <a:pPr marL="0" marR="0" indent="0">
                        <a:spcBef>
                          <a:spcPts val="0"/>
                        </a:spcBef>
                        <a:spcAft>
                          <a:spcPts val="0"/>
                        </a:spcAft>
                        <a:tabLst>
                          <a:tab pos="1200150" algn="l"/>
                        </a:tabLst>
                      </a:pPr>
                      <a:r>
                        <a:rPr lang="en-US" sz="1200" b="1" dirty="0">
                          <a:latin typeface="Calibri"/>
                          <a:ea typeface="Calibri"/>
                          <a:cs typeface="Times New Roman"/>
                        </a:rPr>
                        <a:t>Privacy and Security</a:t>
                      </a:r>
                      <a:br>
                        <a:rPr lang="en-US" sz="1200" b="1" dirty="0">
                          <a:latin typeface="Calibri"/>
                          <a:ea typeface="Calibri"/>
                          <a:cs typeface="Times New Roman"/>
                        </a:rPr>
                      </a:br>
                      <a:r>
                        <a:rPr lang="en-US" sz="1200" dirty="0" smtClean="0">
                          <a:latin typeface="Calibri"/>
                          <a:ea typeface="Calibri"/>
                          <a:cs typeface="Times New Roman"/>
                        </a:rPr>
                        <a:t>- </a:t>
                      </a:r>
                      <a:r>
                        <a:rPr lang="en-US" sz="1200" dirty="0">
                          <a:latin typeface="Calibri"/>
                          <a:ea typeface="Calibri"/>
                          <a:cs typeface="Times New Roman"/>
                        </a:rPr>
                        <a:t>Leverage and integrate </a:t>
                      </a:r>
                      <a:r>
                        <a:rPr lang="en-US" sz="1200" dirty="0" smtClean="0">
                          <a:latin typeface="Calibri"/>
                          <a:ea typeface="Calibri"/>
                          <a:cs typeface="Times New Roman"/>
                        </a:rPr>
                        <a:t>security, i.e. account management and MPI</a:t>
                      </a:r>
                    </a:p>
                    <a:p>
                      <a:pPr marL="0" marR="0" indent="0">
                        <a:spcBef>
                          <a:spcPts val="0"/>
                        </a:spcBef>
                        <a:spcAft>
                          <a:spcPts val="0"/>
                        </a:spcAft>
                        <a:tabLst>
                          <a:tab pos="1200150" algn="l"/>
                        </a:tabLst>
                      </a:pPr>
                      <a:r>
                        <a:rPr lang="en-US" sz="1200" baseline="0" dirty="0" smtClean="0">
                          <a:latin typeface="Calibri"/>
                          <a:ea typeface="Calibri"/>
                          <a:cs typeface="Times New Roman"/>
                        </a:rPr>
                        <a:t>- Minimize proliferation  and transmission of PII</a:t>
                      </a:r>
                      <a:endParaRPr lang="en-US" sz="1200" dirty="0">
                        <a:latin typeface="Calibri"/>
                        <a:ea typeface="Calibri"/>
                        <a:cs typeface="Times New Roman"/>
                      </a:endParaRPr>
                    </a:p>
                  </a:txBody>
                  <a:tcPr marL="52164" marR="52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584">
                <a:tc>
                  <a:txBody>
                    <a:bodyPr/>
                    <a:lstStyle/>
                    <a:p>
                      <a:pPr marL="0" marR="0" indent="0">
                        <a:spcBef>
                          <a:spcPts val="0"/>
                        </a:spcBef>
                        <a:spcAft>
                          <a:spcPts val="0"/>
                        </a:spcAft>
                        <a:tabLst>
                          <a:tab pos="1200150" algn="l"/>
                        </a:tabLst>
                      </a:pPr>
                      <a:r>
                        <a:rPr lang="en-US" sz="1200" b="1" dirty="0">
                          <a:latin typeface="Calibri"/>
                          <a:ea typeface="Calibri"/>
                          <a:cs typeface="Times New Roman"/>
                        </a:rPr>
                        <a:t>Cost</a:t>
                      </a:r>
                      <a:r>
                        <a:rPr lang="en-US" sz="1200" dirty="0">
                          <a:latin typeface="Calibri"/>
                          <a:ea typeface="Calibri"/>
                          <a:cs typeface="Times New Roman"/>
                        </a:rPr>
                        <a:t/>
                      </a:r>
                      <a:br>
                        <a:rPr lang="en-US" sz="1200" dirty="0">
                          <a:latin typeface="Calibri"/>
                          <a:ea typeface="Calibri"/>
                          <a:cs typeface="Times New Roman"/>
                        </a:rPr>
                      </a:br>
                      <a:r>
                        <a:rPr lang="en-US" sz="1200" dirty="0" smtClean="0">
                          <a:latin typeface="Calibri"/>
                          <a:ea typeface="Calibri"/>
                          <a:cs typeface="Times New Roman"/>
                        </a:rPr>
                        <a:t>- </a:t>
                      </a:r>
                      <a:r>
                        <a:rPr lang="en-US" sz="1200" dirty="0">
                          <a:latin typeface="Calibri"/>
                          <a:ea typeface="Calibri"/>
                          <a:cs typeface="Times New Roman"/>
                        </a:rPr>
                        <a:t>Minimize costs to </a:t>
                      </a:r>
                      <a:r>
                        <a:rPr lang="en-US" sz="1200" baseline="0" dirty="0" smtClean="0">
                          <a:latin typeface="Calibri"/>
                          <a:ea typeface="Calibri"/>
                          <a:cs typeface="Times New Roman"/>
                        </a:rPr>
                        <a:t> the COHBE, </a:t>
                      </a:r>
                      <a:r>
                        <a:rPr lang="en-US" sz="1200" dirty="0" smtClean="0">
                          <a:latin typeface="Calibri"/>
                          <a:ea typeface="Calibri"/>
                          <a:cs typeface="Times New Roman"/>
                        </a:rPr>
                        <a:t>consumers</a:t>
                      </a:r>
                      <a:r>
                        <a:rPr lang="en-US" sz="1200" dirty="0">
                          <a:latin typeface="Calibri"/>
                          <a:ea typeface="Calibri"/>
                          <a:cs typeface="Times New Roman"/>
                        </a:rPr>
                        <a:t>, employers and </a:t>
                      </a:r>
                      <a:r>
                        <a:rPr lang="en-US" sz="1200" dirty="0" smtClean="0">
                          <a:latin typeface="Calibri"/>
                          <a:ea typeface="Calibri"/>
                          <a:cs typeface="Times New Roman"/>
                        </a:rPr>
                        <a:t>carriers</a:t>
                      </a:r>
                      <a:endParaRPr lang="en-US" sz="1200" dirty="0">
                        <a:latin typeface="Calibri"/>
                        <a:ea typeface="Calibri"/>
                        <a:cs typeface="Times New Roman"/>
                      </a:endParaRPr>
                    </a:p>
                  </a:txBody>
                  <a:tcPr marL="52164" marR="52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indent="0">
                        <a:spcBef>
                          <a:spcPts val="0"/>
                        </a:spcBef>
                        <a:spcAft>
                          <a:spcPts val="0"/>
                        </a:spcAft>
                        <a:tabLst>
                          <a:tab pos="1200150" algn="l"/>
                        </a:tabLst>
                      </a:pPr>
                      <a:r>
                        <a:rPr lang="en-US" sz="1200" b="1" dirty="0">
                          <a:latin typeface="Calibri"/>
                          <a:ea typeface="Calibri"/>
                          <a:cs typeface="Times New Roman"/>
                        </a:rPr>
                        <a:t>Risk to </a:t>
                      </a:r>
                      <a:r>
                        <a:rPr lang="en-US" sz="1200" b="1" dirty="0" smtClean="0">
                          <a:latin typeface="Calibri"/>
                          <a:ea typeface="Calibri"/>
                          <a:cs typeface="Times New Roman"/>
                        </a:rPr>
                        <a:t>COHBE </a:t>
                      </a:r>
                      <a:r>
                        <a:rPr lang="en-US" sz="1200" b="1" dirty="0">
                          <a:latin typeface="Calibri"/>
                          <a:ea typeface="Calibri"/>
                          <a:cs typeface="Times New Roman"/>
                        </a:rPr>
                        <a:t>Project Deadlines</a:t>
                      </a:r>
                      <a:br>
                        <a:rPr lang="en-US" sz="1200" b="1" dirty="0">
                          <a:latin typeface="Calibri"/>
                          <a:ea typeface="Calibri"/>
                          <a:cs typeface="Times New Roman"/>
                        </a:rPr>
                      </a:br>
                      <a:r>
                        <a:rPr lang="en-US" sz="1200" dirty="0" smtClean="0">
                          <a:latin typeface="Calibri"/>
                          <a:ea typeface="Calibri"/>
                          <a:cs typeface="Times New Roman"/>
                        </a:rPr>
                        <a:t>- </a:t>
                      </a:r>
                      <a:r>
                        <a:rPr lang="en-US" sz="1200" dirty="0">
                          <a:latin typeface="Calibri"/>
                          <a:ea typeface="Calibri"/>
                          <a:cs typeface="Times New Roman"/>
                        </a:rPr>
                        <a:t>Minimize Risks of:  1) not meeting federal milestones, 2) delivering baseline scope and 3) completing the project within the baseline budget</a:t>
                      </a:r>
                    </a:p>
                  </a:txBody>
                  <a:tcPr marL="52164" marR="52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756">
                <a:tc>
                  <a:txBody>
                    <a:bodyPr/>
                    <a:lstStyle/>
                    <a:p>
                      <a:pPr marL="0" marR="0" indent="0">
                        <a:spcBef>
                          <a:spcPts val="0"/>
                        </a:spcBef>
                        <a:spcAft>
                          <a:spcPts val="0"/>
                        </a:spcAft>
                        <a:tabLst>
                          <a:tab pos="1200150" algn="l"/>
                        </a:tabLst>
                      </a:pPr>
                      <a:r>
                        <a:rPr lang="en-US" sz="1200" b="1" dirty="0">
                          <a:latin typeface="Calibri"/>
                          <a:ea typeface="Calibri"/>
                          <a:cs typeface="Times New Roman"/>
                        </a:rPr>
                        <a:t>Strategic Direction and Latitude</a:t>
                      </a:r>
                      <a:endParaRPr lang="en-US" sz="1200" dirty="0">
                        <a:latin typeface="Calibri"/>
                        <a:ea typeface="Calibri"/>
                        <a:cs typeface="Times New Roman"/>
                      </a:endParaRPr>
                    </a:p>
                    <a:p>
                      <a:pPr marL="0" marR="0" indent="0">
                        <a:spcBef>
                          <a:spcPts val="0"/>
                        </a:spcBef>
                        <a:spcAft>
                          <a:spcPts val="0"/>
                        </a:spcAft>
                        <a:tabLst>
                          <a:tab pos="1200150" algn="l"/>
                        </a:tabLst>
                      </a:pPr>
                      <a:r>
                        <a:rPr lang="en-US" sz="1200" dirty="0">
                          <a:latin typeface="Calibri"/>
                          <a:ea typeface="Calibri"/>
                          <a:cs typeface="Times New Roman"/>
                        </a:rPr>
                        <a:t>- Maximize flexibility to change its direction; enable the state to go in a different direction in the future without </a:t>
                      </a:r>
                      <a:r>
                        <a:rPr lang="en-US" sz="1200" dirty="0" smtClean="0">
                          <a:latin typeface="Calibri"/>
                          <a:ea typeface="Calibri"/>
                          <a:cs typeface="Times New Roman"/>
                        </a:rPr>
                        <a:t>COHBE</a:t>
                      </a:r>
                      <a:r>
                        <a:rPr lang="en-US" sz="1200" baseline="0" dirty="0" smtClean="0">
                          <a:latin typeface="Calibri"/>
                          <a:ea typeface="Calibri"/>
                          <a:cs typeface="Times New Roman"/>
                        </a:rPr>
                        <a:t> or S</a:t>
                      </a:r>
                      <a:r>
                        <a:rPr lang="en-US" sz="1200" dirty="0" smtClean="0">
                          <a:latin typeface="Calibri"/>
                          <a:ea typeface="Calibri"/>
                          <a:cs typeface="Times New Roman"/>
                        </a:rPr>
                        <a:t>tate </a:t>
                      </a:r>
                      <a:r>
                        <a:rPr lang="en-US" sz="1200" dirty="0">
                          <a:latin typeface="Calibri"/>
                          <a:ea typeface="Calibri"/>
                          <a:cs typeface="Times New Roman"/>
                        </a:rPr>
                        <a:t>incurring a large potential cost impact or disruption to end users; this could include a different </a:t>
                      </a:r>
                      <a:r>
                        <a:rPr lang="en-US" sz="1200" dirty="0" smtClean="0">
                          <a:latin typeface="Calibri"/>
                          <a:ea typeface="Calibri"/>
                          <a:cs typeface="Times New Roman"/>
                        </a:rPr>
                        <a:t>Exchange </a:t>
                      </a:r>
                      <a:r>
                        <a:rPr lang="en-US" sz="1200" dirty="0">
                          <a:latin typeface="Calibri"/>
                          <a:ea typeface="Calibri"/>
                          <a:cs typeface="Times New Roman"/>
                        </a:rPr>
                        <a:t>solution provider (re-compete) or a different </a:t>
                      </a:r>
                      <a:r>
                        <a:rPr lang="en-US" sz="1200" dirty="0" smtClean="0">
                          <a:latin typeface="Calibri"/>
                          <a:ea typeface="Calibri"/>
                          <a:cs typeface="Times New Roman"/>
                        </a:rPr>
                        <a:t>Exchange</a:t>
                      </a:r>
                      <a:r>
                        <a:rPr lang="en-US" sz="1200" baseline="0" dirty="0" smtClean="0">
                          <a:latin typeface="Calibri"/>
                          <a:ea typeface="Calibri"/>
                          <a:cs typeface="Times New Roman"/>
                        </a:rPr>
                        <a:t> </a:t>
                      </a:r>
                      <a:r>
                        <a:rPr lang="en-US" sz="1200" dirty="0" smtClean="0">
                          <a:latin typeface="Calibri"/>
                          <a:ea typeface="Calibri"/>
                          <a:cs typeface="Times New Roman"/>
                        </a:rPr>
                        <a:t>solution </a:t>
                      </a:r>
                      <a:r>
                        <a:rPr lang="en-US" sz="1200" dirty="0">
                          <a:latin typeface="Calibri"/>
                          <a:ea typeface="Calibri"/>
                          <a:cs typeface="Times New Roman"/>
                        </a:rPr>
                        <a:t>direction such as building or buying the HIX software and integrating </a:t>
                      </a:r>
                      <a:r>
                        <a:rPr lang="en-US" sz="1200" dirty="0" smtClean="0">
                          <a:latin typeface="Calibri"/>
                          <a:ea typeface="Calibri"/>
                          <a:cs typeface="Times New Roman"/>
                        </a:rPr>
                        <a:t>with</a:t>
                      </a:r>
                      <a:r>
                        <a:rPr lang="en-US" sz="1200" baseline="0" dirty="0" smtClean="0">
                          <a:latin typeface="Calibri"/>
                          <a:ea typeface="Calibri"/>
                          <a:cs typeface="Times New Roman"/>
                        </a:rPr>
                        <a:t> State system in future</a:t>
                      </a:r>
                      <a:endParaRPr lang="en-US" sz="1200" dirty="0">
                        <a:latin typeface="Calibri"/>
                        <a:ea typeface="Calibri"/>
                        <a:cs typeface="Times New Roman"/>
                      </a:endParaRPr>
                    </a:p>
                  </a:txBody>
                  <a:tcPr marL="52164" marR="52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756">
                <a:tc>
                  <a:txBody>
                    <a:bodyPr/>
                    <a:lstStyle/>
                    <a:p>
                      <a:pPr marL="0" marR="0" indent="0">
                        <a:spcBef>
                          <a:spcPts val="0"/>
                        </a:spcBef>
                        <a:spcAft>
                          <a:spcPts val="0"/>
                        </a:spcAft>
                        <a:tabLst>
                          <a:tab pos="1200150" algn="l"/>
                        </a:tabLst>
                      </a:pPr>
                      <a:r>
                        <a:rPr lang="en-US" sz="1200" b="1" dirty="0" smtClean="0">
                          <a:latin typeface="Calibri"/>
                          <a:ea typeface="Calibri"/>
                          <a:cs typeface="Times New Roman"/>
                        </a:rPr>
                        <a:t>Stakeholder</a:t>
                      </a:r>
                      <a:r>
                        <a:rPr lang="en-US" sz="1200" b="1" baseline="0" dirty="0" smtClean="0">
                          <a:latin typeface="Calibri"/>
                          <a:ea typeface="Calibri"/>
                          <a:cs typeface="Times New Roman"/>
                        </a:rPr>
                        <a:t> </a:t>
                      </a:r>
                      <a:r>
                        <a:rPr lang="en-US" sz="1200" b="1" dirty="0" smtClean="0">
                          <a:latin typeface="Calibri"/>
                          <a:ea typeface="Calibri"/>
                          <a:cs typeface="Times New Roman"/>
                        </a:rPr>
                        <a:t>Acceptability</a:t>
                      </a:r>
                    </a:p>
                    <a:p>
                      <a:pPr marL="0" marR="0" indent="0">
                        <a:spcBef>
                          <a:spcPts val="0"/>
                        </a:spcBef>
                        <a:spcAft>
                          <a:spcPts val="0"/>
                        </a:spcAft>
                        <a:tabLst>
                          <a:tab pos="1200150" algn="l"/>
                        </a:tabLst>
                      </a:pPr>
                      <a:r>
                        <a:rPr lang="en-US" sz="1200" dirty="0" smtClean="0">
                          <a:latin typeface="Calibri"/>
                          <a:ea typeface="Calibri"/>
                          <a:cs typeface="Times New Roman"/>
                        </a:rPr>
                        <a:t>- Recognize limitations of interoperability given political</a:t>
                      </a:r>
                      <a:r>
                        <a:rPr lang="en-US" sz="1200" baseline="0" dirty="0" smtClean="0">
                          <a:latin typeface="Calibri"/>
                          <a:ea typeface="Calibri"/>
                          <a:cs typeface="Times New Roman"/>
                        </a:rPr>
                        <a:t> realities, funding constraints, etc.</a:t>
                      </a:r>
                      <a:endParaRPr lang="en-US" sz="1200" dirty="0">
                        <a:latin typeface="Calibri"/>
                        <a:ea typeface="Calibri"/>
                        <a:cs typeface="Times New Roman"/>
                      </a:endParaRPr>
                    </a:p>
                  </a:txBody>
                  <a:tcPr marL="52164" marR="52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A7530C52-0035-4197-AEBC-44BE4B952E13}" type="slidenum">
              <a:rPr lang="en-US" smtClean="0"/>
              <a:pPr/>
              <a:t>16</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0"/>
            <a:ext cx="8229600" cy="1143000"/>
          </a:xfrm>
          <a:ln w="76200">
            <a:solidFill>
              <a:schemeClr val="tx1"/>
            </a:solidFill>
          </a:ln>
        </p:spPr>
        <p:txBody>
          <a:bodyPr>
            <a:normAutofit/>
          </a:bodyPr>
          <a:lstStyle/>
          <a:p>
            <a:pPr marL="457200" indent="-457200" algn="ctr">
              <a:defRPr/>
            </a:pPr>
            <a:r>
              <a:rPr lang="en-US" sz="2400" dirty="0" smtClean="0">
                <a:cs typeface="Arial" charset="0"/>
              </a:rPr>
              <a:t>Additional Information from RFI Process</a:t>
            </a:r>
            <a:endParaRPr lang="en-US" sz="2400" dirty="0" smtClean="0">
              <a:cs typeface="Arial" charset="0"/>
            </a:endParaRPr>
          </a:p>
        </p:txBody>
      </p:sp>
      <p:sp>
        <p:nvSpPr>
          <p:cNvPr id="4" name="Slide Number Placeholder 3"/>
          <p:cNvSpPr>
            <a:spLocks noGrp="1"/>
          </p:cNvSpPr>
          <p:nvPr>
            <p:ph type="sldNum" sz="quarter" idx="12"/>
          </p:nvPr>
        </p:nvSpPr>
        <p:spPr/>
        <p:txBody>
          <a:bodyPr/>
          <a:lstStyle/>
          <a:p>
            <a:fld id="{A7530C52-0035-4197-AEBC-44BE4B952E13}"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387677"/>
            <a:ext cx="4860586" cy="523220"/>
          </a:xfrm>
        </p:spPr>
        <p:txBody>
          <a:bodyPr wrap="none">
            <a:spAutoFit/>
          </a:bodyPr>
          <a:lstStyle/>
          <a:p>
            <a:pPr defTabSz="914196" eaLnBrk="1" fontAlgn="auto" hangingPunct="1">
              <a:spcAft>
                <a:spcPts val="0"/>
              </a:spcAft>
              <a:defRPr/>
            </a:pPr>
            <a:r>
              <a:rPr lang="en-US" sz="2800" i="1" dirty="0" smtClean="0">
                <a:effectLst>
                  <a:outerShdw blurRad="38100" dist="38100" dir="2700000" algn="tl">
                    <a:srgbClr val="000000">
                      <a:alpha val="43137"/>
                    </a:srgbClr>
                  </a:outerShdw>
                </a:effectLst>
                <a:ea typeface="+mj-ea"/>
                <a:cs typeface="+mj-cs"/>
              </a:rPr>
              <a:t>State RFP’s – Vendor Input </a:t>
            </a:r>
            <a:endParaRPr lang="en-US" sz="2800" i="1" dirty="0">
              <a:effectLst>
                <a:outerShdw blurRad="38100" dist="38100" dir="2700000" algn="tl">
                  <a:srgbClr val="000000">
                    <a:alpha val="43137"/>
                  </a:srgbClr>
                </a:outerShdw>
              </a:effectLst>
              <a:ea typeface="+mj-ea"/>
              <a:cs typeface="+mj-cs"/>
            </a:endParaRPr>
          </a:p>
        </p:txBody>
      </p:sp>
      <p:sp>
        <p:nvSpPr>
          <p:cNvPr id="14339" name="Content Placeholder 2"/>
          <p:cNvSpPr txBox="1">
            <a:spLocks/>
          </p:cNvSpPr>
          <p:nvPr/>
        </p:nvSpPr>
        <p:spPr bwMode="auto">
          <a:xfrm>
            <a:off x="381000" y="1606947"/>
            <a:ext cx="8153400" cy="4031853"/>
          </a:xfrm>
          <a:prstGeom prst="rect">
            <a:avLst/>
          </a:prstGeom>
          <a:noFill/>
          <a:ln w="9525">
            <a:noFill/>
            <a:miter lim="800000"/>
            <a:headEnd/>
            <a:tailEnd/>
          </a:ln>
        </p:spPr>
        <p:txBody>
          <a:bodyPr wrap="square" lIns="91420" tIns="45710" rIns="91420" bIns="45710">
            <a:spAutoFit/>
          </a:bodyPr>
          <a:lstStyle/>
          <a:p>
            <a:pPr marL="457200" indent="-457200">
              <a:buFont typeface="Arial" charset="0"/>
              <a:buChar char="•"/>
            </a:pPr>
            <a:r>
              <a:rPr lang="en-US" sz="1600" dirty="0">
                <a:cs typeface="Arial" charset="0"/>
              </a:rPr>
              <a:t>Maryland – stringent to the point of limiting vendor creativity;  all risks put on vendor </a:t>
            </a:r>
          </a:p>
          <a:p>
            <a:pPr marL="457200" indent="-457200">
              <a:buFont typeface="Arial" charset="0"/>
              <a:buChar char="•"/>
            </a:pPr>
            <a:endParaRPr lang="en-US" sz="1600" dirty="0">
              <a:cs typeface="Arial" charset="0"/>
            </a:endParaRPr>
          </a:p>
          <a:p>
            <a:pPr marL="457200" indent="-457200">
              <a:buFont typeface="Arial" charset="0"/>
              <a:buChar char="•"/>
            </a:pPr>
            <a:r>
              <a:rPr lang="en-US" sz="1600" dirty="0">
                <a:cs typeface="Arial" charset="0"/>
              </a:rPr>
              <a:t>Minnesota – structured to get the best functional modules; presents significant integration challenges;  </a:t>
            </a:r>
            <a:r>
              <a:rPr lang="en-US" sz="1600" dirty="0" smtClean="0">
                <a:cs typeface="Arial" charset="0"/>
              </a:rPr>
              <a:t>Phase 1 complete </a:t>
            </a:r>
            <a:r>
              <a:rPr lang="en-US" sz="1600" dirty="0">
                <a:cs typeface="Arial" charset="0"/>
              </a:rPr>
              <a:t>vendors to </a:t>
            </a:r>
            <a:r>
              <a:rPr lang="en-US" sz="1600" dirty="0" smtClean="0">
                <a:cs typeface="Arial" charset="0"/>
              </a:rPr>
              <a:t>built </a:t>
            </a:r>
            <a:r>
              <a:rPr lang="en-US" sz="1600" dirty="0">
                <a:cs typeface="Arial" charset="0"/>
              </a:rPr>
              <a:t>exchange </a:t>
            </a:r>
            <a:r>
              <a:rPr lang="en-US" sz="1600" dirty="0" smtClean="0">
                <a:cs typeface="Arial" charset="0"/>
              </a:rPr>
              <a:t>prototypes; available to other states</a:t>
            </a:r>
            <a:endParaRPr lang="en-US" sz="1600" dirty="0">
              <a:cs typeface="Arial" charset="0"/>
            </a:endParaRPr>
          </a:p>
          <a:p>
            <a:pPr marL="457200" indent="-457200">
              <a:buFont typeface="Arial" charset="0"/>
              <a:buChar char="•"/>
            </a:pPr>
            <a:endParaRPr lang="en-US" sz="1600" dirty="0">
              <a:cs typeface="Arial" charset="0"/>
            </a:endParaRPr>
          </a:p>
          <a:p>
            <a:pPr marL="457200" indent="-457200">
              <a:buFont typeface="Arial" charset="0"/>
              <a:buChar char="•"/>
            </a:pPr>
            <a:r>
              <a:rPr lang="en-US" sz="1600" dirty="0" smtClean="0">
                <a:cs typeface="Arial" charset="0"/>
              </a:rPr>
              <a:t>Washington </a:t>
            </a:r>
            <a:r>
              <a:rPr lang="en-US" sz="1600" dirty="0">
                <a:cs typeface="Arial" charset="0"/>
              </a:rPr>
              <a:t>–  design, develop, implement (DDI) model;  ignores significant investment in exchanges currently on </a:t>
            </a:r>
            <a:r>
              <a:rPr lang="en-US" sz="1600" dirty="0" smtClean="0">
                <a:cs typeface="Arial" charset="0"/>
              </a:rPr>
              <a:t>market; </a:t>
            </a:r>
            <a:r>
              <a:rPr lang="en-US" sz="1600" dirty="0" err="1" smtClean="0">
                <a:cs typeface="Arial" charset="0"/>
              </a:rPr>
              <a:t>SaaS</a:t>
            </a:r>
            <a:r>
              <a:rPr lang="en-US" sz="1600" dirty="0" smtClean="0">
                <a:cs typeface="Arial" charset="0"/>
              </a:rPr>
              <a:t> only solutions excluded  </a:t>
            </a:r>
            <a:endParaRPr lang="en-US" sz="1600" dirty="0">
              <a:cs typeface="Arial" charset="0"/>
            </a:endParaRPr>
          </a:p>
          <a:p>
            <a:pPr marL="457200" indent="-457200">
              <a:buFont typeface="Arial" charset="0"/>
              <a:buChar char="•"/>
            </a:pPr>
            <a:endParaRPr lang="en-US" sz="1600" dirty="0">
              <a:cs typeface="Arial" charset="0"/>
            </a:endParaRPr>
          </a:p>
          <a:p>
            <a:pPr marL="457200" indent="-457200">
              <a:buFont typeface="Arial" charset="0"/>
              <a:buChar char="•"/>
            </a:pPr>
            <a:r>
              <a:rPr lang="en-US" sz="1600" dirty="0">
                <a:cs typeface="Arial" charset="0"/>
              </a:rPr>
              <a:t>Mississippi – phased </a:t>
            </a:r>
            <a:r>
              <a:rPr lang="en-US" sz="1600" dirty="0" smtClean="0">
                <a:cs typeface="Arial" charset="0"/>
              </a:rPr>
              <a:t>approach (e.g. web portal/shop &amp; compare, unsubsidized exchange, subsidized exchange eligibility determination); open to multiple vendors across phases; </a:t>
            </a:r>
            <a:r>
              <a:rPr lang="en-US" sz="1600" dirty="0">
                <a:cs typeface="Arial" charset="0"/>
              </a:rPr>
              <a:t>risky with lots of unknowns (federal guidelines, etc</a:t>
            </a:r>
            <a:r>
              <a:rPr lang="en-US" sz="1600" dirty="0" smtClean="0">
                <a:cs typeface="Arial" charset="0"/>
              </a:rPr>
              <a:t>)</a:t>
            </a:r>
          </a:p>
          <a:p>
            <a:pPr marL="457200" indent="-457200">
              <a:buFont typeface="Arial" charset="0"/>
              <a:buChar char="•"/>
            </a:pPr>
            <a:endParaRPr lang="en-US" sz="1600" dirty="0" smtClean="0">
              <a:cs typeface="Arial" charset="0"/>
            </a:endParaRPr>
          </a:p>
          <a:p>
            <a:pPr marL="457200" indent="-457200">
              <a:buFont typeface="Arial" charset="0"/>
              <a:buChar char="•"/>
            </a:pPr>
            <a:r>
              <a:rPr lang="en-US" sz="1600" dirty="0" smtClean="0">
                <a:cs typeface="Arial" charset="0"/>
              </a:rPr>
              <a:t>Regular conference call with CCIIO indicates that the following states have or will have issued RFPs by the time COHBE RFP is issued (MA, MD, MS, WA, NY, OR, MN)</a:t>
            </a:r>
            <a:endParaRPr lang="en-US" sz="1600" dirty="0">
              <a:cs typeface="Arial" charset="0"/>
            </a:endParaRPr>
          </a:p>
        </p:txBody>
      </p:sp>
      <p:sp>
        <p:nvSpPr>
          <p:cNvPr id="14340" name="Slide Number Placeholder 4"/>
          <p:cNvSpPr>
            <a:spLocks noGrp="1"/>
          </p:cNvSpPr>
          <p:nvPr>
            <p:ph type="sldNum" sz="quarter" idx="12"/>
          </p:nvPr>
        </p:nvSpPr>
        <p:spPr bwMode="auto">
          <a:ln>
            <a:miter lim="800000"/>
            <a:headEnd/>
            <a:tailEnd/>
          </a:ln>
        </p:spPr>
        <p:txBody>
          <a:bodyPr/>
          <a:lstStyle/>
          <a:p>
            <a:fld id="{6916387B-DF00-481D-9B6E-4D93E122D4D2}" type="slidenum">
              <a:rPr lang="en-US"/>
              <a:pPr/>
              <a:t>18</a:t>
            </a:fld>
            <a:endParaRPr lang="en-US"/>
          </a:p>
        </p:txBody>
      </p:sp>
      <p:sp>
        <p:nvSpPr>
          <p:cNvPr id="14341" name="TextBox 5"/>
          <p:cNvSpPr txBox="1">
            <a:spLocks noChangeArrowheads="1"/>
          </p:cNvSpPr>
          <p:nvPr/>
        </p:nvSpPr>
        <p:spPr bwMode="auto">
          <a:xfrm>
            <a:off x="304800" y="1150441"/>
            <a:ext cx="3198813" cy="369888"/>
          </a:xfrm>
          <a:prstGeom prst="rect">
            <a:avLst/>
          </a:prstGeom>
          <a:noFill/>
          <a:ln w="9525">
            <a:noFill/>
            <a:miter lim="800000"/>
            <a:headEnd/>
            <a:tailEnd/>
          </a:ln>
        </p:spPr>
        <p:txBody>
          <a:bodyPr wrap="none">
            <a:spAutoFit/>
          </a:bodyPr>
          <a:lstStyle/>
          <a:p>
            <a:r>
              <a:rPr lang="en-US" b="1" dirty="0"/>
              <a:t>All state-run procurements.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228600"/>
            <a:ext cx="3943092" cy="523220"/>
          </a:xfrm>
        </p:spPr>
        <p:txBody>
          <a:bodyPr wrap="none">
            <a:spAutoFit/>
          </a:bodyPr>
          <a:lstStyle/>
          <a:p>
            <a:pPr defTabSz="914196" eaLnBrk="1" fontAlgn="auto" hangingPunct="1">
              <a:spcAft>
                <a:spcPts val="0"/>
              </a:spcAft>
              <a:defRPr/>
            </a:pPr>
            <a:r>
              <a:rPr lang="en-US" sz="2800" i="1" dirty="0" smtClean="0">
                <a:effectLst>
                  <a:outerShdw blurRad="38100" dist="38100" dir="2700000" algn="tl">
                    <a:srgbClr val="000000">
                      <a:alpha val="43137"/>
                    </a:srgbClr>
                  </a:outerShdw>
                </a:effectLst>
                <a:ea typeface="+mj-ea"/>
                <a:cs typeface="+mj-cs"/>
              </a:rPr>
              <a:t>COHBE RFI summary</a:t>
            </a:r>
            <a:endParaRPr lang="en-US" sz="2800" i="1" dirty="0">
              <a:effectLst>
                <a:outerShdw blurRad="38100" dist="38100" dir="2700000" algn="tl">
                  <a:srgbClr val="000000">
                    <a:alpha val="43137"/>
                  </a:srgbClr>
                </a:outerShdw>
              </a:effectLst>
              <a:ea typeface="+mj-ea"/>
              <a:cs typeface="+mj-cs"/>
            </a:endParaRPr>
          </a:p>
        </p:txBody>
      </p:sp>
      <p:sp>
        <p:nvSpPr>
          <p:cNvPr id="14340" name="Slide Number Placeholder 4"/>
          <p:cNvSpPr>
            <a:spLocks noGrp="1"/>
          </p:cNvSpPr>
          <p:nvPr>
            <p:ph type="sldNum" sz="quarter" idx="12"/>
          </p:nvPr>
        </p:nvSpPr>
        <p:spPr bwMode="auto">
          <a:ln>
            <a:miter lim="800000"/>
            <a:headEnd/>
            <a:tailEnd/>
          </a:ln>
        </p:spPr>
        <p:txBody>
          <a:bodyPr/>
          <a:lstStyle/>
          <a:p>
            <a:fld id="{3166618B-780D-4851-99AF-FE691471F5F3}" type="slidenum">
              <a:rPr lang="en-US"/>
              <a:pPr/>
              <a:t>19</a:t>
            </a:fld>
            <a:endParaRPr lang="en-US"/>
          </a:p>
        </p:txBody>
      </p:sp>
      <p:graphicFrame>
        <p:nvGraphicFramePr>
          <p:cNvPr id="6" name="Group 71"/>
          <p:cNvGraphicFramePr>
            <a:graphicFrameLocks noGrp="1"/>
          </p:cNvGraphicFramePr>
          <p:nvPr/>
        </p:nvGraphicFramePr>
        <p:xfrm>
          <a:off x="381000" y="990600"/>
          <a:ext cx="8310583" cy="5206683"/>
        </p:xfrm>
        <a:graphic>
          <a:graphicData uri="http://schemas.openxmlformats.org/drawingml/2006/table">
            <a:tbl>
              <a:tblPr/>
              <a:tblGrid>
                <a:gridCol w="1295400"/>
                <a:gridCol w="800456"/>
                <a:gridCol w="905400"/>
                <a:gridCol w="837560"/>
                <a:gridCol w="123584"/>
                <a:gridCol w="1411942"/>
                <a:gridCol w="116840"/>
                <a:gridCol w="1074484"/>
                <a:gridCol w="907357"/>
                <a:gridCol w="837560"/>
              </a:tblGrid>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ＭＳ Ｐゴシック" pitchFamily="-1" charset="-128"/>
                          <a:cs typeface="Arial" charset="0"/>
                        </a:rPr>
                        <a:t>Company Respondents</a:t>
                      </a:r>
                      <a:endParaRPr kumimoji="0" lang="en-US" sz="18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ＭＳ Ｐゴシック" pitchFamily="-1" charset="-128"/>
                          <a:cs typeface="Arial" charset="0"/>
                        </a:rPr>
                        <a:t>End-to-End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ＭＳ Ｐゴシック" pitchFamily="-1" charset="-128"/>
                          <a:cs typeface="Arial" charset="0"/>
                        </a:rPr>
                        <a:t>Solution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ＭＳ Ｐゴシック" pitchFamily="-1" charset="-128"/>
                          <a:cs typeface="Arial" charset="0"/>
                        </a:rPr>
                        <a:t>Exchanges</a:t>
                      </a:r>
                      <a:endParaRPr kumimoji="0" lang="en-US" sz="18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ＭＳ Ｐゴシック" pitchFamily="-1" charset="-128"/>
                          <a:cs typeface="Arial" charset="0"/>
                        </a:rPr>
                        <a:t>Operating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ＭＳ Ｐゴシック" pitchFamily="-1" charset="-128"/>
                          <a:cs typeface="Arial" charset="0"/>
                        </a:rPr>
                        <a:t>Model  </a:t>
                      </a:r>
                      <a:endParaRPr kumimoji="0" lang="en-US" sz="18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ＭＳ Ｐゴシック" pitchFamily="-1" charset="-128"/>
                          <a:cs typeface="Arial" charset="0"/>
                        </a:rPr>
                        <a:t>Current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ＭＳ Ｐゴシック" pitchFamily="-1" charset="-128"/>
                          <a:cs typeface="Arial" charset="0"/>
                        </a:rPr>
                        <a:t>Clients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ＭＳ Ｐゴシック" pitchFamily="-1" charset="-128"/>
                          <a:cs typeface="Arial" charset="0"/>
                        </a:rPr>
                        <a:t>Partners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ＭＳ Ｐゴシック" pitchFamily="-1" charset="-128"/>
                          <a:cs typeface="Arial" charset="0"/>
                        </a:rPr>
                        <a:t>MAGI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ＭＳ Ｐゴシック" pitchFamily="-1" charset="-128"/>
                          <a:cs typeface="Arial" charset="0"/>
                        </a:rPr>
                        <a:t>Rules engine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ＭＳ Ｐゴシック" pitchFamily="-1" charset="-128"/>
                          <a:cs typeface="Arial" charset="0"/>
                        </a:rPr>
                        <a:t>ACS/Choice/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ＭＳ Ｐゴシック" pitchFamily="-1" charset="-128"/>
                          <a:cs typeface="Arial" charset="0"/>
                        </a:rPr>
                        <a:t>Benefitfocus </a:t>
                      </a:r>
                      <a:endPar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Yes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Individual &amp;</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SHOP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ＭＳ Ｐゴシック" pitchFamily="-1" charset="-128"/>
                          <a:cs typeface="Arial" charset="0"/>
                        </a:rPr>
                        <a:t>SaaS</a:t>
                      </a: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  only</a:t>
                      </a: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FL, NJ, CT, VA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Insurance companies, employers, education systems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Implements with an independent rules engine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custom – proprietary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charset="0"/>
                          <a:ea typeface="ＭＳ Ｐゴシック" pitchFamily="-1" charset="-128"/>
                          <a:cs typeface="Arial" charset="0"/>
                        </a:rPr>
                        <a:t>Connecture</a:t>
                      </a:r>
                      <a:r>
                        <a:rPr kumimoji="0" lang="en-US" sz="1100" b="1" i="0" u="none" strike="noStrike" cap="none" normalizeH="0" baseline="0" dirty="0" smtClean="0">
                          <a:ln>
                            <a:noFill/>
                          </a:ln>
                          <a:solidFill>
                            <a:schemeClr val="tx1"/>
                          </a:solidFill>
                          <a:effectLst/>
                          <a:latin typeface="Arial" charset="0"/>
                          <a:ea typeface="ＭＳ Ｐゴシック" pitchFamily="-1" charset="-128"/>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1" charset="-128"/>
                          <a:cs typeface="Arial" charset="0"/>
                        </a:rPr>
                        <a:t>MAXIMUS </a:t>
                      </a: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Yes</a:t>
                      </a: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Individual &amp;</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SHOP</a:t>
                      </a: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license &amp; </a:t>
                      </a:r>
                      <a:r>
                        <a:rPr kumimoji="0" lang="en-US" sz="1000" b="0" i="0" u="none" strike="noStrike" cap="none" normalizeH="0" baseline="0" dirty="0" err="1" smtClean="0">
                          <a:ln>
                            <a:noFill/>
                          </a:ln>
                          <a:solidFill>
                            <a:schemeClr val="tx1"/>
                          </a:solidFill>
                          <a:effectLst/>
                          <a:latin typeface="Arial" charset="0"/>
                          <a:ea typeface="ＭＳ Ｐゴシック" pitchFamily="-1" charset="-128"/>
                          <a:cs typeface="Arial" charset="0"/>
                        </a:rPr>
                        <a:t>SaaS</a:t>
                      </a: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CA, TX, CO, IA, NY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MAXIMUS (prime)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designing for MN prototype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open source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1" charset="-128"/>
                          <a:cs typeface="Arial" charset="0"/>
                        </a:rPr>
                        <a:t>Getinsured.com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Yes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Individual &amp;</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SHOP</a:t>
                      </a: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license &amp; </a:t>
                      </a:r>
                      <a:r>
                        <a:rPr kumimoji="0" lang="en-US" sz="1000" b="0" i="0" u="none" strike="noStrike" cap="none" normalizeH="0" baseline="0" dirty="0" err="1" smtClean="0">
                          <a:ln>
                            <a:noFill/>
                          </a:ln>
                          <a:solidFill>
                            <a:schemeClr val="tx1"/>
                          </a:solidFill>
                          <a:effectLst/>
                          <a:latin typeface="Arial" charset="0"/>
                          <a:ea typeface="ＭＳ Ｐゴシック" pitchFamily="-1" charset="-128"/>
                          <a:cs typeface="Arial" charset="0"/>
                        </a:rPr>
                        <a:t>SaaS</a:t>
                      </a: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MS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Accenture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No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Drools Flow (jBPM5)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1" charset="-128"/>
                          <a:cs typeface="Arial" charset="0"/>
                        </a:rPr>
                        <a:t>CGI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Yes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Individual &amp; SHOP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Individual &amp; SHOP</a:t>
                      </a: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license &amp; </a:t>
                      </a:r>
                      <a:r>
                        <a:rPr kumimoji="0" lang="en-US" sz="1000" b="0" i="0" u="none" strike="noStrike" cap="none" normalizeH="0" baseline="0" dirty="0" err="1" smtClean="0">
                          <a:ln>
                            <a:noFill/>
                          </a:ln>
                          <a:solidFill>
                            <a:schemeClr val="tx1"/>
                          </a:solidFill>
                          <a:effectLst/>
                          <a:latin typeface="Arial" charset="0"/>
                          <a:ea typeface="ＭＳ Ｐゴシック" pitchFamily="-1" charset="-128"/>
                          <a:cs typeface="Arial" charset="0"/>
                        </a:rPr>
                        <a:t>Saas</a:t>
                      </a: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Federal Exchange, New England states, UT, CMS, CCIIO; </a:t>
                      </a:r>
                    </a:p>
                  </a:txBody>
                  <a:tcPr horzOverflow="overflow">
                    <a:lnT w="12700" cap="flat" cmpd="sng" algn="ctr">
                      <a:solidFill>
                        <a:srgbClr val="000000"/>
                      </a:solidFill>
                      <a:prstDash val="solid"/>
                      <a:round/>
                      <a:headEnd type="none" w="med" len="med"/>
                      <a:tailEnd type="none" w="med" len="med"/>
                    </a:lnT>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ＭＳ Ｐゴシック" pitchFamily="-1" charset="-128"/>
                          <a:cs typeface="Arial" charset="0"/>
                        </a:rPr>
                        <a:t>hCentive</a:t>
                      </a: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 Exeter, Policy Studies (PSI)  </a:t>
                      </a:r>
                    </a:p>
                  </a:txBody>
                  <a:tcPr horzOverflow="overflow">
                    <a:lnT w="12700" cap="flat" cmpd="sng" algn="ctr">
                      <a:solidFill>
                        <a:srgbClr val="000000"/>
                      </a:solidFill>
                      <a:prstDash val="solid"/>
                      <a:round/>
                      <a:headEnd type="none" w="med" len="med"/>
                      <a:tailEnd type="none" w="med" len="med"/>
                    </a:lnT>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Yes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COTS – HIE360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gridSpan="10">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1" charset="-128"/>
                          <a:cs typeface="Arial" charset="0"/>
                        </a:rPr>
                        <a:t>Vendors w/ partial solution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ＭＳ Ｐゴシック" pitchFamily="-1" charset="-128"/>
                          <a:cs typeface="Arial" charset="0"/>
                        </a:rPr>
                        <a:t>BenefitMall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No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SHOP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ＭＳ Ｐゴシック" pitchFamily="-1" charset="-128"/>
                          <a:cs typeface="Arial" charset="0"/>
                        </a:rPr>
                        <a:t>SaaS</a:t>
                      </a: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ＭＳ Ｐゴシック" pitchFamily="-1" charset="-128"/>
                          <a:cs typeface="Arial" charset="0"/>
                        </a:rPr>
                        <a:t>pmpm</a:t>
                      </a: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 </a:t>
                      </a: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CO – Anthem BCBS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MD – CareFirst BCBS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CO broker – Jim </a:t>
                      </a:r>
                      <a:r>
                        <a:rPr kumimoji="0" lang="en-US" sz="1000" b="0" i="0" u="none" strike="noStrike" cap="none" normalizeH="0" baseline="0" dirty="0" err="1" smtClean="0">
                          <a:ln>
                            <a:noFill/>
                          </a:ln>
                          <a:solidFill>
                            <a:schemeClr val="tx1"/>
                          </a:solidFill>
                          <a:effectLst/>
                          <a:latin typeface="Arial" charset="0"/>
                          <a:ea typeface="ＭＳ Ｐゴシック" pitchFamily="-1" charset="-128"/>
                          <a:cs typeface="Arial" charset="0"/>
                        </a:rPr>
                        <a:t>Sugden</a:t>
                      </a: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MD – Dell, Oracle, Cognascante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No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No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1" charset="-128"/>
                          <a:cs typeface="Arial" charset="0"/>
                        </a:rPr>
                        <a:t>Ceridian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No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ea typeface="ＭＳ Ｐゴシック" pitchFamily="-1" charset="-128"/>
                          <a:cs typeface="Arial" charset="0"/>
                        </a:rPr>
                        <a:t>Individual</a:t>
                      </a:r>
                      <a:endParaRPr kumimoji="0" lang="en-US" sz="1000" b="0" i="0" u="none" strike="noStrike" cap="none" normalizeH="0" baseline="0" dirty="0" smtClean="0">
                        <a:ln>
                          <a:noFill/>
                        </a:ln>
                        <a:solidFill>
                          <a:srgbClr val="FF0000"/>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ＭＳ Ｐゴシック" pitchFamily="-1" charset="-128"/>
                          <a:cs typeface="Arial" charset="0"/>
                        </a:rPr>
                        <a:t>SaaS</a:t>
                      </a: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 only(?)</a:t>
                      </a:r>
                      <a:endPar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130,000+ using payroll &amp; benefit mgmt services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Solution works with a number of structures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No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custom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charset="0"/>
                          <a:ea typeface="ＭＳ Ｐゴシック" pitchFamily="-1" charset="-128"/>
                          <a:cs typeface="Arial" charset="0"/>
                        </a:rPr>
                        <a:t>eHealth</a:t>
                      </a:r>
                      <a:r>
                        <a:rPr kumimoji="0" lang="en-US" sz="1100" b="1" i="0" u="none" strike="noStrike" cap="none" normalizeH="0" baseline="0" dirty="0" smtClean="0">
                          <a:ln>
                            <a:noFill/>
                          </a:ln>
                          <a:solidFill>
                            <a:schemeClr val="tx1"/>
                          </a:solidFill>
                          <a:effectLst/>
                          <a:latin typeface="Arial" charset="0"/>
                          <a:ea typeface="ＭＳ Ｐゴシック" pitchFamily="-1" charset="-128"/>
                          <a:cs typeface="Arial"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ea typeface="ＭＳ Ｐゴシック" pitchFamily="-1" charset="-128"/>
                          <a:cs typeface="Arial" charset="0"/>
                        </a:rPr>
                        <a:t>Individual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ＭＳ Ｐゴシック" pitchFamily="-1" charset="-128"/>
                          <a:cs typeface="Arial" charset="0"/>
                        </a:rPr>
                        <a:t>SaaS</a:t>
                      </a: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 only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Mass HealthConnector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Florida w/Ceridian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Deloitte (MN &amp; WA)</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Support – Ceridian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No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pitchFamily="-1" charset="-128"/>
                          <a:cs typeface="Arial" charset="0"/>
                        </a:rPr>
                        <a:t>No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76200"/>
            <a:ext cx="8394700" cy="384175"/>
          </a:xfrm>
        </p:spPr>
        <p:txBody>
          <a:bodyPr rtlCol="0">
            <a:noAutofit/>
          </a:bodyPr>
          <a:lstStyle/>
          <a:p>
            <a:pPr defTabSz="914196" eaLnBrk="1" fontAlgn="auto" hangingPunct="1">
              <a:spcAft>
                <a:spcPts val="0"/>
              </a:spcAft>
              <a:defRPr/>
            </a:pPr>
            <a:r>
              <a:rPr lang="en-US" sz="2800" b="1" i="1" dirty="0" smtClean="0">
                <a:solidFill>
                  <a:schemeClr val="tx2"/>
                </a:solidFill>
                <a:effectLst>
                  <a:outerShdw blurRad="38100" dist="38100" dir="2700000" algn="tl">
                    <a:srgbClr val="000000">
                      <a:alpha val="43137"/>
                    </a:srgbClr>
                  </a:outerShdw>
                </a:effectLst>
              </a:rPr>
              <a:t>Overview</a:t>
            </a:r>
            <a:endParaRPr lang="en-US" sz="2800" b="1" i="1" dirty="0">
              <a:solidFill>
                <a:schemeClr val="tx2"/>
              </a:solidFill>
              <a:effectLst>
                <a:outerShdw blurRad="38100" dist="38100" dir="2700000" algn="tl">
                  <a:srgbClr val="000000">
                    <a:alpha val="43137"/>
                  </a:srgbClr>
                </a:outerShdw>
              </a:effectLst>
            </a:endParaRPr>
          </a:p>
        </p:txBody>
      </p:sp>
      <p:sp>
        <p:nvSpPr>
          <p:cNvPr id="29700" name="Content Placeholder 2"/>
          <p:cNvSpPr txBox="1">
            <a:spLocks/>
          </p:cNvSpPr>
          <p:nvPr/>
        </p:nvSpPr>
        <p:spPr bwMode="auto">
          <a:xfrm>
            <a:off x="609600" y="762000"/>
            <a:ext cx="7162800" cy="4419600"/>
          </a:xfrm>
          <a:prstGeom prst="rect">
            <a:avLst/>
          </a:prstGeom>
          <a:noFill/>
          <a:ln w="9525">
            <a:noFill/>
            <a:miter lim="800000"/>
            <a:headEnd/>
            <a:tailEnd/>
          </a:ln>
        </p:spPr>
        <p:txBody>
          <a:bodyPr lIns="91420" tIns="45710" rIns="91420" bIns="45710"/>
          <a:lstStyle/>
          <a:p>
            <a:pPr marL="457200" indent="-457200">
              <a:buFont typeface="Arial" pitchFamily="34" charset="0"/>
              <a:buChar char="•"/>
              <a:defRPr/>
            </a:pPr>
            <a:r>
              <a:rPr lang="en-US" sz="2000" dirty="0" smtClean="0">
                <a:cs typeface="Arial" charset="0"/>
              </a:rPr>
              <a:t>Discussion points from 12/12 Board meeting</a:t>
            </a:r>
            <a:endParaRPr lang="en-US" sz="2000" dirty="0" smtClean="0">
              <a:cs typeface="Arial" charset="0"/>
            </a:endParaRPr>
          </a:p>
          <a:p>
            <a:pPr marL="457200" indent="-457200">
              <a:buFont typeface="Arial" pitchFamily="34" charset="0"/>
              <a:buChar char="•"/>
              <a:defRPr/>
            </a:pPr>
            <a:endParaRPr lang="en-US" sz="2000" dirty="0" smtClean="0">
              <a:cs typeface="Arial" charset="0"/>
            </a:endParaRPr>
          </a:p>
          <a:p>
            <a:pPr marL="1371600" lvl="2" indent="-457200">
              <a:defRPr/>
            </a:pPr>
            <a:endParaRPr lang="en-US" sz="2000" dirty="0" smtClean="0">
              <a:cs typeface="Arial" charset="0"/>
            </a:endParaRPr>
          </a:p>
          <a:p>
            <a:pPr marL="457200" indent="-457200">
              <a:buFont typeface="Arial" pitchFamily="34" charset="0"/>
              <a:buChar char="•"/>
              <a:defRPr/>
            </a:pPr>
            <a:r>
              <a:rPr lang="en-US" sz="2000" dirty="0" smtClean="0">
                <a:cs typeface="Arial" charset="0"/>
              </a:rPr>
              <a:t>“Optimal” Level of “Interoperability” with State Medicaid/CHIP Systems and Business Processes</a:t>
            </a:r>
          </a:p>
          <a:p>
            <a:pPr marL="1371600" lvl="2" indent="-457200">
              <a:buFont typeface="Arial" pitchFamily="34" charset="0"/>
              <a:buChar char="•"/>
              <a:defRPr/>
            </a:pPr>
            <a:r>
              <a:rPr lang="en-US" sz="2000" dirty="0" smtClean="0">
                <a:cs typeface="Arial" charset="0"/>
              </a:rPr>
              <a:t>Storyboard</a:t>
            </a:r>
          </a:p>
          <a:p>
            <a:pPr marL="1371600" lvl="2" indent="-457200">
              <a:buFont typeface="Arial" pitchFamily="34" charset="0"/>
              <a:buChar char="•"/>
              <a:defRPr/>
            </a:pPr>
            <a:r>
              <a:rPr lang="en-US" sz="2000" dirty="0" smtClean="0">
                <a:cs typeface="Arial" charset="0"/>
              </a:rPr>
              <a:t>Areas of Potential Interoperability and Input (IT, Call Center, Plans)</a:t>
            </a:r>
          </a:p>
          <a:p>
            <a:pPr marL="1371600" lvl="2" indent="-457200">
              <a:buFont typeface="Arial" pitchFamily="34" charset="0"/>
              <a:buChar char="•"/>
              <a:defRPr/>
            </a:pPr>
            <a:r>
              <a:rPr lang="en-US" sz="2000" dirty="0" smtClean="0">
                <a:cs typeface="Arial" charset="0"/>
              </a:rPr>
              <a:t>Cost Allocation of Interoperability</a:t>
            </a:r>
          </a:p>
          <a:p>
            <a:pPr marL="1371600" lvl="2" indent="-457200">
              <a:buFont typeface="Arial" pitchFamily="34" charset="0"/>
              <a:buChar char="•"/>
              <a:defRPr/>
            </a:pPr>
            <a:endParaRPr lang="en-US" sz="2000" dirty="0" smtClean="0">
              <a:cs typeface="Arial" charset="0"/>
            </a:endParaRPr>
          </a:p>
          <a:p>
            <a:pPr marL="1371600" lvl="2" indent="-457200">
              <a:buFont typeface="Arial" pitchFamily="34" charset="0"/>
              <a:buChar char="•"/>
              <a:defRPr/>
            </a:pPr>
            <a:endParaRPr lang="en-US" sz="2000" dirty="0" smtClean="0">
              <a:cs typeface="Arial" charset="0"/>
            </a:endParaRPr>
          </a:p>
          <a:p>
            <a:pPr marL="457200" indent="-457200">
              <a:buFont typeface="Arial" pitchFamily="34" charset="0"/>
              <a:buChar char="•"/>
              <a:defRPr/>
            </a:pPr>
            <a:r>
              <a:rPr lang="en-US" sz="2000" dirty="0" smtClean="0">
                <a:cs typeface="Arial" charset="0"/>
              </a:rPr>
              <a:t>Additional Information from RFI process</a:t>
            </a:r>
          </a:p>
          <a:p>
            <a:pPr marL="457200" indent="-457200">
              <a:buFont typeface="Arial" pitchFamily="34" charset="0"/>
              <a:buChar char="•"/>
              <a:defRPr/>
            </a:pPr>
            <a:endParaRPr lang="en-US" sz="2000" dirty="0" smtClean="0">
              <a:cs typeface="Arial" charset="0"/>
            </a:endParaRPr>
          </a:p>
          <a:p>
            <a:pPr marL="457200" indent="-457200">
              <a:buFont typeface="Arial" pitchFamily="34" charset="0"/>
              <a:buChar char="•"/>
              <a:defRPr/>
            </a:pPr>
            <a:r>
              <a:rPr lang="en-US" sz="2000" dirty="0" smtClean="0">
                <a:cs typeface="Arial" charset="0"/>
              </a:rPr>
              <a:t>Path Forward</a:t>
            </a:r>
            <a:endParaRPr lang="en-US" sz="2000" dirty="0" smtClean="0">
              <a:cs typeface="Arial" charset="0"/>
            </a:endParaRPr>
          </a:p>
          <a:p>
            <a:pPr marL="457200" indent="-457200">
              <a:defRPr/>
            </a:pPr>
            <a:endParaRPr lang="en-US" sz="2000" dirty="0" smtClean="0">
              <a:cs typeface="Arial" charset="0"/>
            </a:endParaRPr>
          </a:p>
          <a:p>
            <a:pPr marL="457200" indent="-457200">
              <a:buFont typeface="Arial" pitchFamily="34" charset="0"/>
              <a:buChar char="•"/>
              <a:defRPr/>
            </a:pPr>
            <a:endParaRPr lang="en-US" sz="2000" dirty="0" smtClean="0">
              <a:cs typeface="Arial" charset="0"/>
            </a:endParaRPr>
          </a:p>
          <a:p>
            <a:pPr marL="457200" indent="-457200">
              <a:buFont typeface="Arial" pitchFamily="34" charset="0"/>
              <a:buChar char="•"/>
              <a:defRPr/>
            </a:pPr>
            <a:endParaRPr lang="en-US" sz="2000" dirty="0" smtClean="0">
              <a:cs typeface="Arial" charset="0"/>
            </a:endParaRPr>
          </a:p>
          <a:p>
            <a:pPr marL="457200" indent="-457200">
              <a:buFont typeface="Arial" pitchFamily="34" charset="0"/>
              <a:buChar char="•"/>
              <a:defRPr/>
            </a:pPr>
            <a:endParaRPr lang="en-US" sz="2000" dirty="0" smtClean="0">
              <a:cs typeface="Arial" charset="0"/>
            </a:endParaRPr>
          </a:p>
          <a:p>
            <a:pPr marL="457200" indent="-457200">
              <a:buFont typeface="Arial" pitchFamily="34" charset="0"/>
              <a:buChar char="•"/>
              <a:defRPr/>
            </a:pPr>
            <a:endParaRPr lang="en-US" sz="2000" dirty="0" smtClean="0">
              <a:cs typeface="Arial" charset="0"/>
            </a:endParaRPr>
          </a:p>
          <a:p>
            <a:pPr marL="457200" indent="-457200">
              <a:buFont typeface="Arial" pitchFamily="34" charset="0"/>
              <a:buChar char="•"/>
              <a:defRPr/>
            </a:pPr>
            <a:endParaRPr lang="en-US" sz="2000" dirty="0" smtClean="0">
              <a:cs typeface="Arial" charset="0"/>
            </a:endParaRPr>
          </a:p>
          <a:p>
            <a:pPr marL="457200" indent="-457200">
              <a:buFont typeface="Arial" pitchFamily="34" charset="0"/>
              <a:buChar char="•"/>
              <a:defRPr/>
            </a:pPr>
            <a:endParaRPr lang="en-US" sz="2000" dirty="0" smtClean="0">
              <a:cs typeface="Arial" charset="0"/>
            </a:endParaRPr>
          </a:p>
          <a:p>
            <a:pPr marL="457200" indent="-457200">
              <a:buFont typeface="Arial" pitchFamily="34" charset="0"/>
              <a:buChar char="•"/>
              <a:defRPr/>
            </a:pPr>
            <a:endParaRPr lang="en-US" sz="2000" dirty="0">
              <a:cs typeface="Arial" charset="0"/>
            </a:endParaRPr>
          </a:p>
          <a:p>
            <a:pPr marL="457200" indent="-457200">
              <a:buFont typeface="Arial" pitchFamily="34" charset="0"/>
              <a:buChar char="•"/>
              <a:defRPr/>
            </a:pPr>
            <a:endParaRPr lang="en-US" sz="2000" dirty="0">
              <a:cs typeface="Arial" charset="0"/>
            </a:endParaRPr>
          </a:p>
          <a:p>
            <a:pPr marL="685800" indent="-457200">
              <a:buFont typeface="Arial" pitchFamily="34" charset="0"/>
              <a:buChar char="•"/>
              <a:defRPr/>
            </a:pPr>
            <a:endParaRPr lang="en-US" sz="2000" dirty="0">
              <a:cs typeface="Arial" charset="0"/>
            </a:endParaRPr>
          </a:p>
          <a:p>
            <a:pPr marL="685800" indent="-457200">
              <a:buFont typeface="Arial" pitchFamily="34" charset="0"/>
              <a:buChar char="•"/>
              <a:defRPr/>
            </a:pPr>
            <a:endParaRPr lang="en-US" sz="2000" dirty="0">
              <a:cs typeface="Arial" charset="0"/>
            </a:endParaRPr>
          </a:p>
          <a:p>
            <a:pPr marL="685800" indent="-457200">
              <a:buFont typeface="Arial" pitchFamily="34" charset="0"/>
              <a:buChar char="•"/>
              <a:defRPr/>
            </a:pPr>
            <a:endParaRPr lang="en-US" sz="2000" dirty="0">
              <a:cs typeface="Arial" charset="0"/>
            </a:endParaRPr>
          </a:p>
          <a:p>
            <a:pPr marL="685800" indent="-457200">
              <a:buFont typeface="Arial" pitchFamily="34" charset="0"/>
              <a:buChar char="•"/>
              <a:defRPr/>
            </a:pPr>
            <a:endParaRPr lang="en-US" sz="2000" dirty="0">
              <a:cs typeface="Arial" charset="0"/>
            </a:endParaRPr>
          </a:p>
          <a:p>
            <a:pPr marL="685800" indent="-457200">
              <a:buFont typeface="Arial" pitchFamily="34" charset="0"/>
              <a:buChar char="•"/>
              <a:defRPr/>
            </a:pPr>
            <a:endParaRPr lang="en-US" sz="2000" dirty="0">
              <a:cs typeface="Arial" charset="0"/>
            </a:endParaRPr>
          </a:p>
        </p:txBody>
      </p:sp>
      <p:sp>
        <p:nvSpPr>
          <p:cNvPr id="5" name="Slide Number Placeholder 4"/>
          <p:cNvSpPr>
            <a:spLocks noGrp="1"/>
          </p:cNvSpPr>
          <p:nvPr>
            <p:ph type="sldNum" sz="quarter" idx="12"/>
          </p:nvPr>
        </p:nvSpPr>
        <p:spPr/>
        <p:txBody>
          <a:bodyPr/>
          <a:lstStyle/>
          <a:p>
            <a:pPr>
              <a:defRPr/>
            </a:pPr>
            <a:fld id="{6917CD40-D696-4060-87B1-B793AE5B9B62}"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387677"/>
            <a:ext cx="3895618" cy="523220"/>
          </a:xfrm>
        </p:spPr>
        <p:txBody>
          <a:bodyPr wrap="none">
            <a:spAutoFit/>
          </a:bodyPr>
          <a:lstStyle/>
          <a:p>
            <a:pPr defTabSz="914196" eaLnBrk="1" fontAlgn="auto" hangingPunct="1">
              <a:spcAft>
                <a:spcPts val="0"/>
              </a:spcAft>
              <a:defRPr/>
            </a:pPr>
            <a:r>
              <a:rPr lang="en-US" sz="2800" i="1" dirty="0" smtClean="0">
                <a:effectLst>
                  <a:outerShdw blurRad="38100" dist="38100" dir="2700000" algn="tl">
                    <a:srgbClr val="000000">
                      <a:alpha val="43137"/>
                    </a:srgbClr>
                  </a:outerShdw>
                </a:effectLst>
                <a:ea typeface="+mj-ea"/>
                <a:cs typeface="+mj-cs"/>
              </a:rPr>
              <a:t>COHBE RFI Summary</a:t>
            </a:r>
            <a:endParaRPr lang="en-US" sz="2800" i="1" dirty="0">
              <a:effectLst>
                <a:outerShdw blurRad="38100" dist="38100" dir="2700000" algn="tl">
                  <a:srgbClr val="000000">
                    <a:alpha val="43137"/>
                  </a:srgbClr>
                </a:outerShdw>
              </a:effectLst>
              <a:ea typeface="+mj-ea"/>
              <a:cs typeface="+mj-cs"/>
            </a:endParaRPr>
          </a:p>
        </p:txBody>
      </p:sp>
      <p:sp>
        <p:nvSpPr>
          <p:cNvPr id="14339" name="Content Placeholder 2"/>
          <p:cNvSpPr txBox="1">
            <a:spLocks/>
          </p:cNvSpPr>
          <p:nvPr/>
        </p:nvSpPr>
        <p:spPr bwMode="auto">
          <a:xfrm>
            <a:off x="457200" y="1447800"/>
            <a:ext cx="7924800" cy="2308304"/>
          </a:xfrm>
          <a:prstGeom prst="rect">
            <a:avLst/>
          </a:prstGeom>
          <a:noFill/>
          <a:ln w="9525">
            <a:noFill/>
            <a:miter lim="800000"/>
            <a:headEnd/>
            <a:tailEnd/>
          </a:ln>
        </p:spPr>
        <p:txBody>
          <a:bodyPr wrap="square" lIns="91420" tIns="45710" rIns="91420" bIns="45710">
            <a:spAutoFit/>
          </a:bodyPr>
          <a:lstStyle/>
          <a:p>
            <a:pPr marL="457200" indent="-457200">
              <a:buFont typeface="Arial" charset="0"/>
              <a:buChar char="•"/>
            </a:pPr>
            <a:r>
              <a:rPr lang="en-US" sz="1600" dirty="0" smtClean="0">
                <a:cs typeface="Arial" charset="0"/>
              </a:rPr>
              <a:t>Information on costs will require additional analysis and follow-up with vendors</a:t>
            </a:r>
          </a:p>
          <a:p>
            <a:pPr marL="457200" indent="-457200">
              <a:buFont typeface="Arial" charset="0"/>
              <a:buChar char="•"/>
            </a:pPr>
            <a:endParaRPr lang="en-US" sz="1600" dirty="0" smtClean="0">
              <a:cs typeface="Arial" charset="0"/>
            </a:endParaRPr>
          </a:p>
          <a:p>
            <a:pPr marL="457200" indent="-457200">
              <a:buFont typeface="Arial" charset="0"/>
              <a:buChar char="•"/>
            </a:pPr>
            <a:endParaRPr lang="en-US" sz="1600" dirty="0" smtClean="0">
              <a:cs typeface="Arial" charset="0"/>
            </a:endParaRPr>
          </a:p>
          <a:p>
            <a:pPr marL="457200" indent="-457200">
              <a:buFont typeface="Arial" charset="0"/>
              <a:buChar char="•"/>
            </a:pPr>
            <a:r>
              <a:rPr lang="en-US" sz="1600" dirty="0" smtClean="0">
                <a:cs typeface="Arial" charset="0"/>
              </a:rPr>
              <a:t>Preliminary estimates for Exchange technology and services range from $30 million to $60 million per year w/ implementation costs amortized over 4 years</a:t>
            </a:r>
          </a:p>
          <a:p>
            <a:pPr marL="457200" indent="-457200">
              <a:buFont typeface="Arial" charset="0"/>
              <a:buChar char="•"/>
            </a:pPr>
            <a:endParaRPr lang="en-US" sz="1600" dirty="0" smtClean="0">
              <a:cs typeface="Arial" charset="0"/>
            </a:endParaRPr>
          </a:p>
          <a:p>
            <a:pPr marL="457200" indent="-457200">
              <a:buFont typeface="Arial" charset="0"/>
              <a:buChar char="•"/>
            </a:pPr>
            <a:endParaRPr lang="en-US" sz="1600" dirty="0" smtClean="0">
              <a:cs typeface="Arial" charset="0"/>
            </a:endParaRPr>
          </a:p>
          <a:p>
            <a:pPr marL="457200" indent="-457200">
              <a:buFont typeface="Arial" charset="0"/>
              <a:buChar char="•"/>
            </a:pPr>
            <a:endParaRPr lang="en-US" sz="1600" dirty="0" smtClean="0">
              <a:cs typeface="Arial" charset="0"/>
            </a:endParaRPr>
          </a:p>
          <a:p>
            <a:pPr marL="457200" indent="-457200"/>
            <a:endParaRPr lang="en-US" sz="1600" dirty="0" smtClean="0">
              <a:cs typeface="Arial" charset="0"/>
            </a:endParaRPr>
          </a:p>
        </p:txBody>
      </p:sp>
      <p:sp>
        <p:nvSpPr>
          <p:cNvPr id="14340" name="Slide Number Placeholder 4"/>
          <p:cNvSpPr>
            <a:spLocks noGrp="1"/>
          </p:cNvSpPr>
          <p:nvPr>
            <p:ph type="sldNum" sz="quarter" idx="12"/>
          </p:nvPr>
        </p:nvSpPr>
        <p:spPr bwMode="auto">
          <a:ln>
            <a:miter lim="800000"/>
            <a:headEnd/>
            <a:tailEnd/>
          </a:ln>
        </p:spPr>
        <p:txBody>
          <a:bodyPr/>
          <a:lstStyle/>
          <a:p>
            <a:fld id="{6916387B-DF00-481D-9B6E-4D93E122D4D2}" type="slidenum">
              <a:rPr lang="en-US"/>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0"/>
            <a:ext cx="8229600" cy="1143000"/>
          </a:xfrm>
          <a:ln w="76200">
            <a:solidFill>
              <a:schemeClr val="tx1"/>
            </a:solidFill>
          </a:ln>
        </p:spPr>
        <p:txBody>
          <a:bodyPr>
            <a:normAutofit/>
          </a:bodyPr>
          <a:lstStyle/>
          <a:p>
            <a:pPr marL="457200" indent="-457200" algn="ctr">
              <a:defRPr/>
            </a:pPr>
            <a:r>
              <a:rPr lang="en-US" sz="2400" dirty="0" smtClean="0">
                <a:cs typeface="Arial" charset="0"/>
              </a:rPr>
              <a:t>Background Material</a:t>
            </a:r>
          </a:p>
        </p:txBody>
      </p:sp>
      <p:sp>
        <p:nvSpPr>
          <p:cNvPr id="4" name="Slide Number Placeholder 3"/>
          <p:cNvSpPr>
            <a:spLocks noGrp="1"/>
          </p:cNvSpPr>
          <p:nvPr>
            <p:ph type="sldNum" sz="quarter" idx="12"/>
          </p:nvPr>
        </p:nvSpPr>
        <p:spPr/>
        <p:txBody>
          <a:bodyPr/>
          <a:lstStyle/>
          <a:p>
            <a:fld id="{A7530C52-0035-4197-AEBC-44BE4B952E13}"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457200"/>
            <a:ext cx="8394700" cy="384175"/>
          </a:xfrm>
        </p:spPr>
        <p:txBody>
          <a:bodyPr rtlCol="0">
            <a:noAutofit/>
          </a:bodyPr>
          <a:lstStyle/>
          <a:p>
            <a:pPr defTabSz="914196" eaLnBrk="1" fontAlgn="auto" hangingPunct="1">
              <a:spcAft>
                <a:spcPts val="0"/>
              </a:spcAft>
              <a:defRPr/>
            </a:pPr>
            <a:r>
              <a:rPr lang="en-US" sz="2800" i="1" dirty="0" smtClean="0">
                <a:effectLst>
                  <a:outerShdw blurRad="38100" dist="38100" dir="2700000" algn="tl">
                    <a:srgbClr val="000000">
                      <a:alpha val="43137"/>
                    </a:srgbClr>
                  </a:outerShdw>
                </a:effectLst>
              </a:rPr>
              <a:t>RFP </a:t>
            </a:r>
            <a:r>
              <a:rPr lang="en-US" sz="2800" i="1" dirty="0" err="1" smtClean="0">
                <a:effectLst>
                  <a:outerShdw blurRad="38100" dist="38100" dir="2700000" algn="tl">
                    <a:srgbClr val="000000">
                      <a:alpha val="43137"/>
                    </a:srgbClr>
                  </a:outerShdw>
                </a:effectLst>
              </a:rPr>
              <a:t>Workplan</a:t>
            </a:r>
            <a:endParaRPr lang="en-US" sz="2800" b="1" i="1" dirty="0">
              <a:solidFill>
                <a:schemeClr val="tx2"/>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6917CD40-D696-4060-87B1-B793AE5B9B62}" type="slidenum">
              <a:rPr lang="en-US" smtClean="0"/>
              <a:pPr>
                <a:defRPr/>
              </a:pPr>
              <a:t>22</a:t>
            </a:fld>
            <a:endParaRPr lang="en-US"/>
          </a:p>
        </p:txBody>
      </p:sp>
      <p:graphicFrame>
        <p:nvGraphicFramePr>
          <p:cNvPr id="226305" name="Object 1"/>
          <p:cNvGraphicFramePr>
            <a:graphicFrameLocks noChangeAspect="1"/>
          </p:cNvGraphicFramePr>
          <p:nvPr/>
        </p:nvGraphicFramePr>
        <p:xfrm>
          <a:off x="762000" y="1066800"/>
          <a:ext cx="7696200" cy="5181600"/>
        </p:xfrm>
        <a:graphic>
          <a:graphicData uri="http://schemas.openxmlformats.org/presentationml/2006/ole">
            <p:oleObj spid="_x0000_s226305" name="Worksheet" r:id="rId4" imgW="11984835" imgH="11425278" progId="Excel.Sheet.12">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a:xfrm>
            <a:off x="257175" y="457200"/>
            <a:ext cx="7896225" cy="384175"/>
          </a:xfrm>
        </p:spPr>
        <p:txBody>
          <a:bodyPr rtlCol="0">
            <a:noAutofit/>
          </a:bodyPr>
          <a:lstStyle/>
          <a:p>
            <a:pPr defTabSz="914196" eaLnBrk="1" fontAlgn="auto" hangingPunct="1">
              <a:spcAft>
                <a:spcPts val="0"/>
              </a:spcAft>
              <a:defRPr/>
            </a:pPr>
            <a:r>
              <a:rPr lang="en-US" sz="3200" b="1" i="1" dirty="0" smtClean="0">
                <a:solidFill>
                  <a:schemeClr val="tx2"/>
                </a:solidFill>
                <a:effectLst>
                  <a:outerShdw blurRad="38100" dist="38100" dir="2700000" algn="tl">
                    <a:srgbClr val="000000">
                      <a:alpha val="43137"/>
                    </a:srgbClr>
                  </a:outerShdw>
                </a:effectLst>
              </a:rPr>
              <a:t>COHBE Implementation and Start-up Timeline</a:t>
            </a:r>
            <a:endParaRPr lang="en-US" sz="3200" b="1" i="1" dirty="0">
              <a:solidFill>
                <a:schemeClr val="tx2"/>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34F6DF70-7616-4C44-9AB3-D9BCB05198D5}" type="slidenum">
              <a:rPr lang="en-US" smtClean="0"/>
              <a:pPr>
                <a:defRPr/>
              </a:pPr>
              <a:t>23</a:t>
            </a:fld>
            <a:endParaRPr lang="en-US"/>
          </a:p>
        </p:txBody>
      </p:sp>
      <p:sp>
        <p:nvSpPr>
          <p:cNvPr id="6" name="Rectangle 5"/>
          <p:cNvSpPr/>
          <p:nvPr/>
        </p:nvSpPr>
        <p:spPr>
          <a:xfrm>
            <a:off x="4114800" y="6324600"/>
            <a:ext cx="4724400" cy="461645"/>
          </a:xfrm>
          <a:prstGeom prst="rect">
            <a:avLst/>
          </a:prstGeom>
        </p:spPr>
        <p:txBody>
          <a:bodyPr wrap="square" lIns="91420" tIns="45710" rIns="91420" bIns="45710">
            <a:spAutoFit/>
          </a:bodyPr>
          <a:lstStyle/>
          <a:p>
            <a:pPr marL="342900" indent="-342900" defTabSz="914196" fontAlgn="auto">
              <a:spcBef>
                <a:spcPts val="0"/>
              </a:spcBef>
              <a:spcAft>
                <a:spcPts val="0"/>
              </a:spcAft>
              <a:defRPr/>
            </a:pPr>
            <a:r>
              <a:rPr lang="en-US" sz="1200" i="1" dirty="0" smtClean="0">
                <a:solidFill>
                  <a:srgbClr val="002060"/>
                </a:solidFill>
                <a:latin typeface="Arial" pitchFamily="34" charset="0"/>
                <a:cs typeface="Arial" pitchFamily="34" charset="0"/>
              </a:rPr>
              <a:t>Note:  Accompanying timeline for required enhancements to PEAK &amp; CBMS not shown</a:t>
            </a:r>
            <a:endParaRPr lang="en-US" sz="1200" i="1" dirty="0">
              <a:solidFill>
                <a:srgbClr val="002060"/>
              </a:solidFill>
              <a:latin typeface="Arial" pitchFamily="34" charset="0"/>
              <a:cs typeface="Arial" pitchFamily="34" charset="0"/>
            </a:endParaRPr>
          </a:p>
        </p:txBody>
      </p:sp>
      <p:graphicFrame>
        <p:nvGraphicFramePr>
          <p:cNvPr id="1027" name="Object 3"/>
          <p:cNvGraphicFramePr>
            <a:graphicFrameLocks noChangeAspect="1"/>
          </p:cNvGraphicFramePr>
          <p:nvPr/>
        </p:nvGraphicFramePr>
        <p:xfrm>
          <a:off x="381000" y="1219200"/>
          <a:ext cx="8382000" cy="5088256"/>
        </p:xfrm>
        <a:graphic>
          <a:graphicData uri="http://schemas.openxmlformats.org/presentationml/2006/ole">
            <p:oleObj spid="_x0000_s1027" name="Slide" r:id="rId4" imgW="6399410" imgH="3884613" progId="PowerPoint.Slide.12">
              <p:embed/>
            </p:oleObj>
          </a:graphicData>
        </a:graphic>
      </p:graphicFrame>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377825"/>
            <a:ext cx="7696200" cy="384175"/>
          </a:xfrm>
        </p:spPr>
        <p:txBody>
          <a:bodyPr rtlCol="0">
            <a:noAutofit/>
          </a:bodyPr>
          <a:lstStyle/>
          <a:p>
            <a:pPr defTabSz="914196" eaLnBrk="1" fontAlgn="auto" hangingPunct="1">
              <a:spcAft>
                <a:spcPts val="0"/>
              </a:spcAft>
              <a:defRPr/>
            </a:pPr>
            <a:r>
              <a:rPr lang="en-US" sz="3200" b="1" i="1" dirty="0" smtClean="0">
                <a:solidFill>
                  <a:schemeClr val="tx2"/>
                </a:solidFill>
                <a:effectLst>
                  <a:outerShdw blurRad="38100" dist="38100" dir="2700000" algn="tl">
                    <a:srgbClr val="000000">
                      <a:alpha val="43137"/>
                    </a:srgbClr>
                  </a:outerShdw>
                </a:effectLst>
              </a:rPr>
              <a:t>Draft COHBE Guiding Principles for Systems and Implementation</a:t>
            </a:r>
            <a:endParaRPr lang="en-US" sz="3200" b="1" i="1" dirty="0">
              <a:solidFill>
                <a:schemeClr val="tx2"/>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nvGraphicFramePr>
        <p:xfrm>
          <a:off x="457200" y="1143000"/>
          <a:ext cx="8382000" cy="5623560"/>
        </p:xfrm>
        <a:graphic>
          <a:graphicData uri="http://schemas.openxmlformats.org/drawingml/2006/table">
            <a:tbl>
              <a:tblPr/>
              <a:tblGrid>
                <a:gridCol w="1676400"/>
                <a:gridCol w="6705600"/>
              </a:tblGrid>
              <a:tr h="381000">
                <a:tc>
                  <a:txBody>
                    <a:bodyPr/>
                    <a:lstStyle/>
                    <a:p>
                      <a:pPr marL="0" marR="0" indent="0" algn="ctr">
                        <a:spcBef>
                          <a:spcPts val="0"/>
                        </a:spcBef>
                        <a:spcAft>
                          <a:spcPts val="0"/>
                        </a:spcAft>
                      </a:pPr>
                      <a:endParaRPr lang="en-US" sz="800" dirty="0">
                        <a:latin typeface="Calibri"/>
                        <a:ea typeface="Calibri"/>
                        <a:cs typeface="Times New Roman"/>
                      </a:endParaRPr>
                    </a:p>
                    <a:p>
                      <a:pPr marL="0" marR="0" indent="0" algn="ctr">
                        <a:spcBef>
                          <a:spcPts val="0"/>
                        </a:spcBef>
                        <a:spcAft>
                          <a:spcPts val="0"/>
                        </a:spcAft>
                      </a:pPr>
                      <a:r>
                        <a:rPr lang="en-US" sz="1200" b="1" dirty="0" smtClean="0">
                          <a:latin typeface="Calibri"/>
                          <a:ea typeface="Calibri"/>
                          <a:cs typeface="Times New Roman"/>
                        </a:rPr>
                        <a:t>Category</a:t>
                      </a:r>
                      <a:endParaRPr lang="en-US" sz="8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800" dirty="0">
                        <a:latin typeface="Calibri"/>
                        <a:ea typeface="Calibri"/>
                        <a:cs typeface="Times New Roman"/>
                      </a:endParaRPr>
                    </a:p>
                    <a:p>
                      <a:pPr marL="0" marR="0" indent="0" algn="ctr">
                        <a:spcBef>
                          <a:spcPts val="0"/>
                        </a:spcBef>
                        <a:spcAft>
                          <a:spcPts val="0"/>
                        </a:spcAft>
                      </a:pPr>
                      <a:r>
                        <a:rPr lang="en-US" sz="1200" b="1" dirty="0">
                          <a:latin typeface="Calibri"/>
                          <a:ea typeface="Calibri"/>
                          <a:cs typeface="Times New Roman"/>
                        </a:rPr>
                        <a:t>Guiding Principle</a:t>
                      </a:r>
                      <a:endParaRPr lang="en-US" sz="8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507553">
                <a:tc>
                  <a:txBody>
                    <a:bodyPr/>
                    <a:lstStyle/>
                    <a:p>
                      <a:pPr marL="0" marR="0" indent="0">
                        <a:spcBef>
                          <a:spcPts val="0"/>
                        </a:spcBef>
                        <a:spcAft>
                          <a:spcPts val="0"/>
                        </a:spcAft>
                        <a:tabLst>
                          <a:tab pos="1570355" algn="l"/>
                        </a:tabLst>
                      </a:pPr>
                      <a:r>
                        <a:rPr lang="en-US" sz="1400" b="1" dirty="0">
                          <a:latin typeface="Calibri"/>
                          <a:ea typeface="Calibri"/>
                          <a:cs typeface="Times New Roman"/>
                        </a:rPr>
                        <a:t>Exchange Functions, Features and Business Processes</a:t>
                      </a: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200" b="1" dirty="0">
                          <a:latin typeface="Calibri"/>
                          <a:ea typeface="Calibri"/>
                          <a:cs typeface="Times New Roman"/>
                        </a:rPr>
                        <a:t>Meet the minimal requirements of federal regulations</a:t>
                      </a:r>
                      <a:r>
                        <a:rPr lang="en-US" sz="1200" dirty="0">
                          <a:latin typeface="Calibri"/>
                          <a:ea typeface="Calibri"/>
                          <a:cs typeface="Times New Roman"/>
                        </a:rPr>
                        <a:t>; enhanced functions, features and integration will be considered in the future.  New business processes to execute Exchange business processes shall minimize the impact to other State agencies’ business processes or systems.</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84">
                <a:tc>
                  <a:txBody>
                    <a:bodyPr/>
                    <a:lstStyle/>
                    <a:p>
                      <a:pPr marL="0" marR="0" indent="0">
                        <a:spcBef>
                          <a:spcPts val="0"/>
                        </a:spcBef>
                        <a:spcAft>
                          <a:spcPts val="0"/>
                        </a:spcAft>
                      </a:pP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2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86405">
                <a:tc>
                  <a:txBody>
                    <a:bodyPr/>
                    <a:lstStyle/>
                    <a:p>
                      <a:pPr marL="0" marR="0" indent="0">
                        <a:spcBef>
                          <a:spcPts val="0"/>
                        </a:spcBef>
                        <a:spcAft>
                          <a:spcPts val="0"/>
                        </a:spcAft>
                      </a:pPr>
                      <a:r>
                        <a:rPr lang="en-US" sz="1400" b="1" dirty="0">
                          <a:latin typeface="Calibri"/>
                          <a:ea typeface="Calibri"/>
                          <a:cs typeface="Times New Roman"/>
                        </a:rPr>
                        <a:t>Exchange Customers and Business Lines</a:t>
                      </a: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200" b="1" dirty="0">
                          <a:latin typeface="Calibri"/>
                          <a:ea typeface="Calibri"/>
                          <a:cs typeface="Times New Roman"/>
                        </a:rPr>
                        <a:t>Customers of the Exchange are individuals and small business owners and their employees.</a:t>
                      </a:r>
                      <a:endParaRPr lang="en-US" sz="1200" dirty="0">
                        <a:latin typeface="Calibri"/>
                        <a:ea typeface="Calibri"/>
                        <a:cs typeface="Times New Roman"/>
                      </a:endParaRPr>
                    </a:p>
                    <a:p>
                      <a:pPr marL="0" marR="0" indent="0">
                        <a:spcBef>
                          <a:spcPts val="0"/>
                        </a:spcBef>
                        <a:spcAft>
                          <a:spcPts val="0"/>
                        </a:spcAft>
                      </a:pPr>
                      <a:r>
                        <a:rPr lang="en-US" sz="1200" b="1" dirty="0">
                          <a:latin typeface="Calibri"/>
                          <a:ea typeface="Calibri"/>
                          <a:cs typeface="Times New Roman"/>
                        </a:rPr>
                        <a:t>There will be  a single Exchange</a:t>
                      </a:r>
                      <a:r>
                        <a:rPr lang="en-US" sz="1200" dirty="0">
                          <a:latin typeface="Calibri"/>
                          <a:ea typeface="Calibri"/>
                          <a:cs typeface="Times New Roman"/>
                        </a:rPr>
                        <a:t>.  The Exchange will have two business lines:  1) the SHOP Exchange and 2) the Individual Exchange</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84">
                <a:tc>
                  <a:txBody>
                    <a:bodyPr/>
                    <a:lstStyle/>
                    <a:p>
                      <a:pPr marL="0" marR="0" indent="0">
                        <a:spcBef>
                          <a:spcPts val="0"/>
                        </a:spcBef>
                        <a:spcAft>
                          <a:spcPts val="0"/>
                        </a:spcAft>
                      </a:pP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20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69184">
                <a:tc>
                  <a:txBody>
                    <a:bodyPr/>
                    <a:lstStyle/>
                    <a:p>
                      <a:pPr marL="0" marR="0" indent="0">
                        <a:spcBef>
                          <a:spcPts val="0"/>
                        </a:spcBef>
                        <a:spcAft>
                          <a:spcPts val="0"/>
                        </a:spcAft>
                      </a:pPr>
                      <a:r>
                        <a:rPr lang="en-US" sz="1400" b="1" dirty="0">
                          <a:latin typeface="Calibri"/>
                          <a:ea typeface="Calibri"/>
                          <a:cs typeface="Times New Roman"/>
                        </a:rPr>
                        <a:t>Market Competition</a:t>
                      </a: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200" b="1" dirty="0">
                          <a:latin typeface="Calibri"/>
                          <a:ea typeface="Calibri"/>
                          <a:cs typeface="Times New Roman"/>
                        </a:rPr>
                        <a:t>Encourage competition</a:t>
                      </a:r>
                      <a:r>
                        <a:rPr lang="en-US" sz="1200" dirty="0">
                          <a:latin typeface="Calibri"/>
                          <a:ea typeface="Calibri"/>
                          <a:cs typeface="Times New Roman"/>
                        </a:rPr>
                        <a:t> in the market whether it is inside or outside the Exchange.</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84">
                <a:tc>
                  <a:txBody>
                    <a:bodyPr/>
                    <a:lstStyle/>
                    <a:p>
                      <a:pPr marL="0" marR="0" indent="0">
                        <a:spcBef>
                          <a:spcPts val="0"/>
                        </a:spcBef>
                        <a:spcAft>
                          <a:spcPts val="0"/>
                        </a:spcAft>
                      </a:pPr>
                      <a:endParaRPr lang="en-US" sz="140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2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38368">
                <a:tc>
                  <a:txBody>
                    <a:bodyPr/>
                    <a:lstStyle/>
                    <a:p>
                      <a:pPr marL="0" marR="0" indent="0">
                        <a:spcBef>
                          <a:spcPts val="0"/>
                        </a:spcBef>
                        <a:spcAft>
                          <a:spcPts val="0"/>
                        </a:spcAft>
                      </a:pPr>
                      <a:r>
                        <a:rPr lang="en-US" sz="1400" b="1">
                          <a:latin typeface="Calibri"/>
                          <a:ea typeface="Calibri"/>
                          <a:cs typeface="Times New Roman"/>
                        </a:rPr>
                        <a:t>Continuity of Care</a:t>
                      </a:r>
                      <a:endParaRPr lang="en-US" sz="140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200" b="1" dirty="0">
                          <a:latin typeface="Calibri"/>
                          <a:ea typeface="Calibri"/>
                          <a:cs typeface="Times New Roman"/>
                        </a:rPr>
                        <a:t>Ensuring continuity of care is a personal responsibility</a:t>
                      </a:r>
                      <a:r>
                        <a:rPr lang="en-US" sz="1200" dirty="0">
                          <a:latin typeface="Calibri"/>
                          <a:ea typeface="Calibri"/>
                          <a:cs typeface="Times New Roman"/>
                        </a:rPr>
                        <a:t>; the Exchange will not pro-actively enroll or change enrollments of consumers (i.e. individuals and small employers and their employees). </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84">
                <a:tc>
                  <a:txBody>
                    <a:bodyPr/>
                    <a:lstStyle/>
                    <a:p>
                      <a:pPr marL="0" marR="0" indent="0">
                        <a:spcBef>
                          <a:spcPts val="0"/>
                        </a:spcBef>
                        <a:spcAft>
                          <a:spcPts val="0"/>
                        </a:spcAft>
                      </a:pPr>
                      <a:endParaRPr lang="en-US" sz="140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2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507553">
                <a:tc>
                  <a:txBody>
                    <a:bodyPr/>
                    <a:lstStyle/>
                    <a:p>
                      <a:pPr marL="0" marR="0" indent="0">
                        <a:spcBef>
                          <a:spcPts val="0"/>
                        </a:spcBef>
                        <a:spcAft>
                          <a:spcPts val="0"/>
                        </a:spcAft>
                      </a:pPr>
                      <a:r>
                        <a:rPr lang="en-US" sz="1400" b="1" dirty="0">
                          <a:latin typeface="Calibri"/>
                          <a:ea typeface="Calibri"/>
                          <a:cs typeface="Times New Roman"/>
                        </a:rPr>
                        <a:t>Integration with Medicaid</a:t>
                      </a: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200" b="1" dirty="0">
                          <a:latin typeface="Calibri"/>
                          <a:ea typeface="Calibri"/>
                          <a:cs typeface="Times New Roman"/>
                        </a:rPr>
                        <a:t>Minimize integration with Medicaid eligibility in the near-term</a:t>
                      </a:r>
                      <a:r>
                        <a:rPr lang="en-US" sz="1200" dirty="0">
                          <a:latin typeface="Calibri"/>
                          <a:ea typeface="Calibri"/>
                          <a:cs typeface="Times New Roman"/>
                        </a:rPr>
                        <a:t>; consider tight integration (and possible upgrade of State’s eligibility system) in long-term (i.e. 3-5 years); make investments based on this strategy.  Send consumers to the “right” door first but enable cross (MAGI) eligibility determination.</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84">
                <a:tc>
                  <a:txBody>
                    <a:bodyPr/>
                    <a:lstStyle/>
                    <a:p>
                      <a:pPr marL="0" marR="0" indent="0">
                        <a:spcBef>
                          <a:spcPts val="0"/>
                        </a:spcBef>
                        <a:spcAft>
                          <a:spcPts val="0"/>
                        </a:spcAft>
                      </a:pP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20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69184">
                <a:tc>
                  <a:txBody>
                    <a:bodyPr/>
                    <a:lstStyle/>
                    <a:p>
                      <a:pPr marL="0" marR="0" indent="0">
                        <a:spcBef>
                          <a:spcPts val="0"/>
                        </a:spcBef>
                        <a:spcAft>
                          <a:spcPts val="0"/>
                        </a:spcAft>
                      </a:pPr>
                      <a:r>
                        <a:rPr lang="en-US" sz="1400" b="1">
                          <a:latin typeface="Calibri"/>
                          <a:ea typeface="Calibri"/>
                          <a:cs typeface="Times New Roman"/>
                        </a:rPr>
                        <a:t>Federal Deadlines </a:t>
                      </a:r>
                      <a:endParaRPr lang="en-US" sz="140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200" b="1" dirty="0">
                          <a:latin typeface="Calibri"/>
                          <a:ea typeface="Calibri"/>
                          <a:cs typeface="Times New Roman"/>
                        </a:rPr>
                        <a:t>Work with State Medicaid agency but do not jeopardize meeting federal and state deadlines.</a:t>
                      </a:r>
                      <a:endParaRPr lang="en-US" sz="12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84">
                <a:tc>
                  <a:txBody>
                    <a:bodyPr/>
                    <a:lstStyle/>
                    <a:p>
                      <a:pPr marL="0" marR="0" indent="0">
                        <a:spcBef>
                          <a:spcPts val="0"/>
                        </a:spcBef>
                        <a:spcAft>
                          <a:spcPts val="0"/>
                        </a:spcAft>
                      </a:pPr>
                      <a:endParaRPr lang="en-US" sz="140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2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38368">
                <a:tc>
                  <a:txBody>
                    <a:bodyPr/>
                    <a:lstStyle/>
                    <a:p>
                      <a:pPr marL="0" marR="0" indent="0">
                        <a:spcBef>
                          <a:spcPts val="0"/>
                        </a:spcBef>
                        <a:spcAft>
                          <a:spcPts val="0"/>
                        </a:spcAft>
                      </a:pPr>
                      <a:r>
                        <a:rPr lang="en-US" sz="1400" b="1" dirty="0">
                          <a:latin typeface="Calibri"/>
                          <a:ea typeface="Calibri"/>
                          <a:cs typeface="Times New Roman"/>
                        </a:rPr>
                        <a:t>Solution Acquisition</a:t>
                      </a: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200" b="1" dirty="0">
                          <a:latin typeface="Calibri"/>
                          <a:ea typeface="Calibri"/>
                          <a:cs typeface="Times New Roman"/>
                        </a:rPr>
                        <a:t>Leverage existing solutions and solution components</a:t>
                      </a:r>
                      <a:r>
                        <a:rPr lang="en-US" sz="1200" dirty="0">
                          <a:latin typeface="Calibri"/>
                          <a:ea typeface="Calibri"/>
                          <a:cs typeface="Times New Roman"/>
                        </a:rPr>
                        <a:t> from other states and federal partners to the maximum extent possible.</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84">
                <a:tc>
                  <a:txBody>
                    <a:bodyPr/>
                    <a:lstStyle/>
                    <a:p>
                      <a:pPr marL="0" marR="0" indent="0">
                        <a:spcBef>
                          <a:spcPts val="0"/>
                        </a:spcBef>
                        <a:spcAft>
                          <a:spcPts val="0"/>
                        </a:spcAft>
                      </a:pP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2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69184">
                <a:tc>
                  <a:txBody>
                    <a:bodyPr/>
                    <a:lstStyle/>
                    <a:p>
                      <a:pPr marL="0" marR="0" indent="0">
                        <a:spcBef>
                          <a:spcPts val="0"/>
                        </a:spcBef>
                        <a:spcAft>
                          <a:spcPts val="0"/>
                        </a:spcAft>
                        <a:tabLst>
                          <a:tab pos="1430655" algn="l"/>
                        </a:tabLst>
                      </a:pPr>
                      <a:r>
                        <a:rPr lang="en-US" sz="1400" b="1" dirty="0">
                          <a:latin typeface="Calibri"/>
                          <a:ea typeface="Calibri"/>
                          <a:cs typeface="Times New Roman"/>
                        </a:rPr>
                        <a:t>Inter-agency Partnerships</a:t>
                      </a: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200" b="1" dirty="0">
                          <a:latin typeface="Calibri"/>
                          <a:ea typeface="Calibri"/>
                          <a:cs typeface="Times New Roman"/>
                        </a:rPr>
                        <a:t>Work in concert with all State agencies, e.g. </a:t>
                      </a:r>
                      <a:r>
                        <a:rPr lang="en-US" sz="1200" dirty="0">
                          <a:latin typeface="Calibri"/>
                          <a:ea typeface="Calibri"/>
                          <a:cs typeface="Times New Roman"/>
                        </a:rPr>
                        <a:t> HCPF, DHS, OIT and Insurance Department.</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84">
                <a:tc>
                  <a:txBody>
                    <a:bodyPr/>
                    <a:lstStyle/>
                    <a:p>
                      <a:pPr marL="0" marR="0" indent="0">
                        <a:spcBef>
                          <a:spcPts val="0"/>
                        </a:spcBef>
                        <a:spcAft>
                          <a:spcPts val="0"/>
                        </a:spcAft>
                      </a:pP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2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69184">
                <a:tc>
                  <a:txBody>
                    <a:bodyPr/>
                    <a:lstStyle/>
                    <a:p>
                      <a:pPr marL="0" marR="0" indent="0">
                        <a:spcBef>
                          <a:spcPts val="0"/>
                        </a:spcBef>
                        <a:spcAft>
                          <a:spcPts val="0"/>
                        </a:spcAft>
                      </a:pPr>
                      <a:r>
                        <a:rPr lang="en-US" sz="1400" b="1" dirty="0">
                          <a:latin typeface="Calibri"/>
                          <a:ea typeface="Calibri"/>
                          <a:cs typeface="Times New Roman"/>
                        </a:rPr>
                        <a:t>Regulatory Authority</a:t>
                      </a: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200" b="1" dirty="0">
                          <a:latin typeface="Calibri"/>
                          <a:ea typeface="Calibri"/>
                          <a:cs typeface="Times New Roman"/>
                        </a:rPr>
                        <a:t>Maintain the Colorado Insurance Department as the single regulator.</a:t>
                      </a:r>
                      <a:endParaRPr lang="en-US" sz="12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27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6" name="Slide Number Placeholder 5"/>
          <p:cNvSpPr>
            <a:spLocks noGrp="1"/>
          </p:cNvSpPr>
          <p:nvPr>
            <p:ph type="sldNum" sz="quarter" idx="12"/>
          </p:nvPr>
        </p:nvSpPr>
        <p:spPr/>
        <p:txBody>
          <a:bodyPr/>
          <a:lstStyle/>
          <a:p>
            <a:pPr>
              <a:defRPr/>
            </a:pPr>
            <a:fld id="{7ECB70A1-8229-476E-8EA9-CC033F8E3A99}" type="slidenum">
              <a:rPr lang="en-US" smtClean="0"/>
              <a:pPr>
                <a:defRPr/>
              </a:pPr>
              <a:t>24</a:t>
            </a:fld>
            <a:endParaRPr lang="en-US"/>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558ADF2-5A6A-4A26-B2AC-2D1C6FCF2A4F}" type="slidenum">
              <a:rPr lang="en-US">
                <a:cs typeface="Arial" charset="0"/>
              </a:rPr>
              <a:pPr fontAlgn="base">
                <a:spcBef>
                  <a:spcPct val="0"/>
                </a:spcBef>
                <a:spcAft>
                  <a:spcPct val="0"/>
                </a:spcAft>
              </a:pPr>
              <a:t>25</a:t>
            </a:fld>
            <a:endParaRPr lang="en-US">
              <a:cs typeface="Arial" charset="0"/>
            </a:endParaRPr>
          </a:p>
        </p:txBody>
      </p:sp>
      <p:graphicFrame>
        <p:nvGraphicFramePr>
          <p:cNvPr id="8" name="Table 7"/>
          <p:cNvGraphicFramePr>
            <a:graphicFrameLocks noGrp="1"/>
          </p:cNvGraphicFramePr>
          <p:nvPr/>
        </p:nvGraphicFramePr>
        <p:xfrm>
          <a:off x="609600" y="914400"/>
          <a:ext cx="7772402" cy="4114800"/>
        </p:xfrm>
        <a:graphic>
          <a:graphicData uri="http://schemas.openxmlformats.org/drawingml/2006/table">
            <a:tbl>
              <a:tblPr/>
              <a:tblGrid>
                <a:gridCol w="990600"/>
                <a:gridCol w="3465406"/>
                <a:gridCol w="539217"/>
                <a:gridCol w="643577"/>
                <a:gridCol w="682412"/>
                <a:gridCol w="786772"/>
                <a:gridCol w="664418"/>
              </a:tblGrid>
              <a:tr h="184320">
                <a:tc rowSpan="2">
                  <a:txBody>
                    <a:bodyPr/>
                    <a:lstStyle/>
                    <a:p>
                      <a:pPr marL="0" marR="0" indent="0" algn="ctr">
                        <a:spcBef>
                          <a:spcPts val="0"/>
                        </a:spcBef>
                        <a:spcAft>
                          <a:spcPts val="0"/>
                        </a:spcAft>
                      </a:pPr>
                      <a:endParaRPr lang="en-US" sz="1000" dirty="0">
                        <a:latin typeface="Calibri"/>
                        <a:ea typeface="Calibri"/>
                        <a:cs typeface="Times New Roman"/>
                      </a:endParaRPr>
                    </a:p>
                    <a:p>
                      <a:pPr marL="0" marR="0" indent="0" algn="ctr">
                        <a:spcBef>
                          <a:spcPts val="0"/>
                        </a:spcBef>
                        <a:spcAft>
                          <a:spcPts val="0"/>
                        </a:spcAft>
                      </a:pPr>
                      <a:r>
                        <a:rPr lang="en-US" sz="1000" b="1" dirty="0">
                          <a:latin typeface="Calibri"/>
                          <a:ea typeface="Calibri"/>
                          <a:cs typeface="Times New Roman"/>
                        </a:rPr>
                        <a:t>Exchange Capability and/or Service Category</a:t>
                      </a:r>
                      <a:endParaRPr lang="en-US" sz="1000" dirty="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indent="0" algn="ctr">
                        <a:spcBef>
                          <a:spcPts val="0"/>
                        </a:spcBef>
                        <a:spcAft>
                          <a:spcPts val="0"/>
                        </a:spcAft>
                      </a:pPr>
                      <a:endParaRPr lang="en-US" sz="1000" dirty="0">
                        <a:latin typeface="Calibri"/>
                        <a:ea typeface="Calibri"/>
                        <a:cs typeface="Times New Roman"/>
                      </a:endParaRPr>
                    </a:p>
                    <a:p>
                      <a:pPr marL="0" marR="0" indent="0" algn="ctr">
                        <a:spcBef>
                          <a:spcPts val="0"/>
                        </a:spcBef>
                        <a:spcAft>
                          <a:spcPts val="0"/>
                        </a:spcAft>
                      </a:pPr>
                      <a:r>
                        <a:rPr lang="en-US" sz="1000" b="1" dirty="0">
                          <a:latin typeface="Calibri"/>
                          <a:ea typeface="Calibri"/>
                          <a:cs typeface="Times New Roman"/>
                        </a:rPr>
                        <a:t>Exchange Capability and/or Service</a:t>
                      </a:r>
                      <a:endParaRPr lang="en-US" sz="1000" dirty="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marL="0" marR="0" indent="0" algn="ctr">
                        <a:spcBef>
                          <a:spcPts val="0"/>
                        </a:spcBef>
                        <a:spcAft>
                          <a:spcPts val="0"/>
                        </a:spcAft>
                      </a:pPr>
                      <a:r>
                        <a:rPr lang="en-US" sz="1000" b="1" dirty="0">
                          <a:latin typeface="Calibri"/>
                          <a:ea typeface="Calibri"/>
                          <a:cs typeface="Times New Roman"/>
                        </a:rPr>
                        <a:t>Strawman Priority for 2013</a:t>
                      </a:r>
                      <a:endParaRPr lang="en-US" sz="1000" dirty="0">
                        <a:latin typeface="Calibri"/>
                        <a:ea typeface="Calibri"/>
                        <a:cs typeface="Times New Roman"/>
                      </a:endParaRPr>
                    </a:p>
                    <a:p>
                      <a:pPr marL="0" marR="0" indent="0" algn="ctr">
                        <a:spcBef>
                          <a:spcPts val="0"/>
                        </a:spcBef>
                        <a:spcAft>
                          <a:spcPts val="0"/>
                        </a:spcAft>
                      </a:pPr>
                      <a:r>
                        <a:rPr lang="en-US" sz="1000" b="1" dirty="0">
                          <a:latin typeface="Calibri"/>
                          <a:ea typeface="Calibri"/>
                          <a:cs typeface="Times New Roman"/>
                        </a:rPr>
                        <a:t>(depends on “who” is asked)</a:t>
                      </a:r>
                      <a:endParaRPr lang="en-US" sz="1000" dirty="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marL="0" marR="0" indent="0" algn="ctr">
                        <a:spcBef>
                          <a:spcPts val="0"/>
                        </a:spcBef>
                        <a:spcAft>
                          <a:spcPts val="0"/>
                        </a:spcAft>
                      </a:pPr>
                      <a:r>
                        <a:rPr lang="en-US" sz="1000" b="1">
                          <a:latin typeface="Calibri"/>
                          <a:ea typeface="Calibri"/>
                          <a:cs typeface="Times New Roman"/>
                        </a:rPr>
                        <a:t>Impact on Implementation and Operational Costs</a:t>
                      </a: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r>
              <a:tr h="230400">
                <a:tc vMerge="1">
                  <a:txBody>
                    <a:bodyPr/>
                    <a:lstStyle/>
                    <a:p>
                      <a:endParaRPr lang="en-US"/>
                    </a:p>
                  </a:txBody>
                  <a:tcPr/>
                </a:tc>
                <a:tc vMerge="1">
                  <a:txBody>
                    <a:bodyPr/>
                    <a:lstStyle/>
                    <a:p>
                      <a:endParaRPr lang="en-US"/>
                    </a:p>
                  </a:txBody>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b="1">
                          <a:latin typeface="Calibri"/>
                          <a:ea typeface="Calibri"/>
                          <a:cs typeface="Times New Roman"/>
                        </a:rPr>
                        <a:t>High</a:t>
                      </a: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b="1">
                          <a:latin typeface="Calibri"/>
                          <a:ea typeface="Calibri"/>
                          <a:cs typeface="Times New Roman"/>
                        </a:rPr>
                        <a:t>Moderate</a:t>
                      </a: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b="1">
                          <a:latin typeface="Calibri"/>
                          <a:ea typeface="Calibri"/>
                          <a:cs typeface="Times New Roman"/>
                        </a:rPr>
                        <a:t>Low</a:t>
                      </a: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000" b="1">
                          <a:latin typeface="Calibri"/>
                          <a:ea typeface="Calibri"/>
                          <a:cs typeface="Times New Roman"/>
                        </a:rPr>
                        <a:t>Impact on Implementation Cost</a:t>
                      </a: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000" b="1">
                          <a:latin typeface="Calibri"/>
                          <a:ea typeface="Calibri"/>
                          <a:cs typeface="Times New Roman"/>
                        </a:rPr>
                        <a:t>Impact on Operational Costs</a:t>
                      </a: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68960">
                <a:tc rowSpan="5">
                  <a:txBody>
                    <a:bodyPr/>
                    <a:lstStyle/>
                    <a:p>
                      <a:pPr marL="0" marR="0" indent="0">
                        <a:spcBef>
                          <a:spcPts val="0"/>
                        </a:spcBef>
                        <a:spcAft>
                          <a:spcPts val="0"/>
                        </a:spcAft>
                      </a:pPr>
                      <a:endParaRPr lang="en-US" sz="1000">
                        <a:latin typeface="Calibri"/>
                        <a:ea typeface="Calibri"/>
                        <a:cs typeface="Times New Roman"/>
                      </a:endParaRPr>
                    </a:p>
                    <a:p>
                      <a:pPr marL="0" marR="0" indent="0">
                        <a:spcBef>
                          <a:spcPts val="0"/>
                        </a:spcBef>
                        <a:spcAft>
                          <a:spcPts val="0"/>
                        </a:spcAft>
                      </a:pPr>
                      <a:r>
                        <a:rPr lang="en-US" sz="1000" b="1">
                          <a:latin typeface="Calibri"/>
                          <a:ea typeface="Calibri"/>
                          <a:cs typeface="Times New Roman"/>
                        </a:rPr>
                        <a:t>Eligibility, Plan Shopping and Enrollment (System)</a:t>
                      </a: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000">
                          <a:latin typeface="Calibri"/>
                          <a:ea typeface="Calibri"/>
                          <a:cs typeface="Times New Roman"/>
                        </a:rPr>
                        <a:t>MAGI eligibility for individuals and households (subsidized coverage and State Medicaid and CHIP) and enrollment</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dirty="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High</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8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SHOP employee eligibility and enrollment</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44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Eligibility and enrollment of SHOP employees and their household members in private coverage or State Medicaid and CHIP</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X</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High</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96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Multi-dimensional search criteria (network, provider, disease specialty, deductable, co-pay, etc.)</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8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Multi-lingual on-line system</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80">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84480">
                <a:tc rowSpan="4">
                  <a:txBody>
                    <a:bodyPr/>
                    <a:lstStyle/>
                    <a:p>
                      <a:pPr marL="0" marR="0" indent="0">
                        <a:spcBef>
                          <a:spcPts val="0"/>
                        </a:spcBef>
                        <a:spcAft>
                          <a:spcPts val="0"/>
                        </a:spcAft>
                      </a:pPr>
                      <a:endParaRPr lang="en-US" sz="1000">
                        <a:latin typeface="Calibri"/>
                        <a:ea typeface="Calibri"/>
                        <a:cs typeface="Times New Roman"/>
                      </a:endParaRPr>
                    </a:p>
                    <a:p>
                      <a:pPr marL="0" marR="0" indent="0">
                        <a:spcBef>
                          <a:spcPts val="0"/>
                        </a:spcBef>
                        <a:spcAft>
                          <a:spcPts val="0"/>
                        </a:spcAft>
                      </a:pPr>
                      <a:r>
                        <a:rPr lang="en-US" sz="1000" b="1">
                          <a:latin typeface="Calibri"/>
                          <a:ea typeface="Calibri"/>
                          <a:cs typeface="Times New Roman"/>
                        </a:rPr>
                        <a:t>Broker-Related Features &amp; Tools (System)</a:t>
                      </a: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000">
                          <a:latin typeface="Calibri"/>
                          <a:ea typeface="Calibri"/>
                          <a:cs typeface="Times New Roman"/>
                        </a:rPr>
                        <a:t>Directory of available brokers and qualifications</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8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Ability for broker to access SHOP employer data</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44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Ability to develop comparative quotes and to sort information to support recommendations and decision making</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X</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Low</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96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Ability for broker to work remotely and one-on-one with employer through the system</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80">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68960">
                <a:tc rowSpan="2">
                  <a:txBody>
                    <a:bodyPr/>
                    <a:lstStyle/>
                    <a:p>
                      <a:pPr marL="0" marR="0" indent="0">
                        <a:spcBef>
                          <a:spcPts val="0"/>
                        </a:spcBef>
                        <a:spcAft>
                          <a:spcPts val="0"/>
                        </a:spcAft>
                      </a:pPr>
                      <a:endParaRPr lang="en-US" sz="1000">
                        <a:latin typeface="Calibri"/>
                        <a:ea typeface="Calibri"/>
                        <a:cs typeface="Times New Roman"/>
                      </a:endParaRPr>
                    </a:p>
                    <a:p>
                      <a:pPr marL="0" marR="0" indent="0">
                        <a:spcBef>
                          <a:spcPts val="0"/>
                        </a:spcBef>
                        <a:spcAft>
                          <a:spcPts val="0"/>
                        </a:spcAft>
                      </a:pPr>
                      <a:r>
                        <a:rPr lang="en-US" sz="1000" b="1">
                          <a:latin typeface="Calibri"/>
                          <a:ea typeface="Calibri"/>
                          <a:cs typeface="Times New Roman"/>
                        </a:rPr>
                        <a:t>Plan Management</a:t>
                      </a: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000">
                          <a:latin typeface="Calibri"/>
                          <a:ea typeface="Calibri"/>
                          <a:cs typeface="Times New Roman"/>
                        </a:rPr>
                        <a:t>Interfaces/admin tools and associated services for carriers to load plans into COHBE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96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Admin tools and associated services for regulators to approve plans in COHBE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80">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dirty="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10" name="Title 2"/>
          <p:cNvSpPr>
            <a:spLocks noGrp="1"/>
          </p:cNvSpPr>
          <p:nvPr>
            <p:ph type="title"/>
          </p:nvPr>
        </p:nvSpPr>
        <p:spPr>
          <a:xfrm>
            <a:off x="457200" y="-152400"/>
            <a:ext cx="8229600" cy="1143000"/>
          </a:xfrm>
        </p:spPr>
        <p:txBody>
          <a:bodyPr>
            <a:normAutofit/>
            <a:scene3d>
              <a:camera prst="orthographicFront"/>
              <a:lightRig rig="soft" dir="t"/>
            </a:scene3d>
            <a:sp3d prstMaterial="softEdge">
              <a:bevelT w="25400" h="25400"/>
            </a:sp3d>
          </a:bodyPr>
          <a:lstStyle/>
          <a:p>
            <a:pPr marL="457200" indent="-457200" fontAlgn="auto">
              <a:spcAft>
                <a:spcPts val="0"/>
              </a:spcAft>
              <a:defRPr/>
            </a:pPr>
            <a:r>
              <a:rPr lang="en-US" sz="2800" i="1" dirty="0" smtClean="0">
                <a:cs typeface="Arial" charset="0"/>
              </a:rPr>
              <a:t>Solution Cost Estimate – Cost Drivers 1 of 3</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558ADF2-5A6A-4A26-B2AC-2D1C6FCF2A4F}" type="slidenum">
              <a:rPr lang="en-US">
                <a:cs typeface="Arial" charset="0"/>
              </a:rPr>
              <a:pPr fontAlgn="base">
                <a:spcBef>
                  <a:spcPct val="0"/>
                </a:spcBef>
                <a:spcAft>
                  <a:spcPct val="0"/>
                </a:spcAft>
              </a:pPr>
              <a:t>26</a:t>
            </a:fld>
            <a:endParaRPr lang="en-US">
              <a:cs typeface="Arial" charset="0"/>
            </a:endParaRPr>
          </a:p>
        </p:txBody>
      </p:sp>
      <p:graphicFrame>
        <p:nvGraphicFramePr>
          <p:cNvPr id="7" name="Table 6"/>
          <p:cNvGraphicFramePr>
            <a:graphicFrameLocks noGrp="1"/>
          </p:cNvGraphicFramePr>
          <p:nvPr/>
        </p:nvGraphicFramePr>
        <p:xfrm>
          <a:off x="609599" y="914400"/>
          <a:ext cx="8001001" cy="4980077"/>
        </p:xfrm>
        <a:graphic>
          <a:graphicData uri="http://schemas.openxmlformats.org/drawingml/2006/table">
            <a:tbl>
              <a:tblPr/>
              <a:tblGrid>
                <a:gridCol w="1066800"/>
                <a:gridCol w="2819400"/>
                <a:gridCol w="609600"/>
                <a:gridCol w="685800"/>
                <a:gridCol w="762000"/>
                <a:gridCol w="990600"/>
                <a:gridCol w="1066801"/>
              </a:tblGrid>
              <a:tr h="405718">
                <a:tc rowSpan="2">
                  <a:txBody>
                    <a:bodyPr/>
                    <a:lstStyle/>
                    <a:p>
                      <a:pPr marL="0" marR="0" indent="0" algn="ctr">
                        <a:spcBef>
                          <a:spcPts val="0"/>
                        </a:spcBef>
                        <a:spcAft>
                          <a:spcPts val="0"/>
                        </a:spcAft>
                      </a:pPr>
                      <a:endParaRPr lang="en-US" sz="1000" dirty="0">
                        <a:latin typeface="Calibri"/>
                        <a:ea typeface="Calibri"/>
                        <a:cs typeface="Times New Roman"/>
                      </a:endParaRPr>
                    </a:p>
                    <a:p>
                      <a:pPr marL="0" marR="0" indent="0" algn="ctr">
                        <a:spcBef>
                          <a:spcPts val="0"/>
                        </a:spcBef>
                        <a:spcAft>
                          <a:spcPts val="0"/>
                        </a:spcAft>
                      </a:pPr>
                      <a:r>
                        <a:rPr lang="en-US" sz="1000" b="1" dirty="0">
                          <a:latin typeface="Calibri"/>
                          <a:ea typeface="Calibri"/>
                          <a:cs typeface="Times New Roman"/>
                        </a:rPr>
                        <a:t>Exchange Capability and/or Service Category</a:t>
                      </a:r>
                      <a:endParaRPr lang="en-US" sz="1000" dirty="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b="1">
                          <a:latin typeface="Calibri"/>
                          <a:ea typeface="Calibri"/>
                          <a:cs typeface="Times New Roman"/>
                        </a:rPr>
                        <a:t>Exchange Capability and/or Service</a:t>
                      </a: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marL="0" marR="0" indent="0" algn="ctr">
                        <a:spcBef>
                          <a:spcPts val="0"/>
                        </a:spcBef>
                        <a:spcAft>
                          <a:spcPts val="0"/>
                        </a:spcAft>
                      </a:pPr>
                      <a:r>
                        <a:rPr lang="en-US" sz="1000" b="1" dirty="0">
                          <a:latin typeface="Calibri"/>
                          <a:ea typeface="Calibri"/>
                          <a:cs typeface="Times New Roman"/>
                        </a:rPr>
                        <a:t>Strawman Priority for 2013</a:t>
                      </a:r>
                      <a:endParaRPr lang="en-US" sz="1000" dirty="0">
                        <a:latin typeface="Calibri"/>
                        <a:ea typeface="Calibri"/>
                        <a:cs typeface="Times New Roman"/>
                      </a:endParaRPr>
                    </a:p>
                    <a:p>
                      <a:pPr marL="0" marR="0" indent="0" algn="ctr">
                        <a:spcBef>
                          <a:spcPts val="0"/>
                        </a:spcBef>
                        <a:spcAft>
                          <a:spcPts val="0"/>
                        </a:spcAft>
                      </a:pPr>
                      <a:r>
                        <a:rPr lang="en-US" sz="1000" b="1" dirty="0">
                          <a:latin typeface="Calibri"/>
                          <a:ea typeface="Calibri"/>
                          <a:cs typeface="Times New Roman"/>
                        </a:rPr>
                        <a:t>(depends on “who” is asked)</a:t>
                      </a:r>
                      <a:endParaRPr lang="en-US" sz="1000" dirty="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marL="0" marR="0" indent="0" algn="ctr">
                        <a:spcBef>
                          <a:spcPts val="0"/>
                        </a:spcBef>
                        <a:spcAft>
                          <a:spcPts val="0"/>
                        </a:spcAft>
                      </a:pPr>
                      <a:r>
                        <a:rPr lang="en-US" sz="1000" b="1">
                          <a:latin typeface="Calibri"/>
                          <a:ea typeface="Calibri"/>
                          <a:cs typeface="Times New Roman"/>
                        </a:rPr>
                        <a:t>Impact on Implementation and Operational Costs</a:t>
                      </a: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r>
              <a:tr h="349368">
                <a:tc vMerge="1">
                  <a:txBody>
                    <a:bodyPr/>
                    <a:lstStyle/>
                    <a:p>
                      <a:endParaRPr lang="en-US"/>
                    </a:p>
                  </a:txBody>
                  <a:tcPr/>
                </a:tc>
                <a:tc vMerge="1">
                  <a:txBody>
                    <a:bodyPr/>
                    <a:lstStyle/>
                    <a:p>
                      <a:endParaRPr lang="en-US"/>
                    </a:p>
                  </a:txBody>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b="1">
                          <a:latin typeface="Calibri"/>
                          <a:ea typeface="Calibri"/>
                          <a:cs typeface="Times New Roman"/>
                        </a:rPr>
                        <a:t>High</a:t>
                      </a: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b="1">
                          <a:latin typeface="Calibri"/>
                          <a:ea typeface="Calibri"/>
                          <a:cs typeface="Times New Roman"/>
                        </a:rPr>
                        <a:t>Moderate</a:t>
                      </a: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b="1">
                          <a:latin typeface="Calibri"/>
                          <a:ea typeface="Calibri"/>
                          <a:cs typeface="Times New Roman"/>
                        </a:rPr>
                        <a:t>Low</a:t>
                      </a: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000" b="1">
                          <a:latin typeface="Calibri"/>
                          <a:ea typeface="Calibri"/>
                          <a:cs typeface="Times New Roman"/>
                        </a:rPr>
                        <a:t>Impact on Implementation Cost</a:t>
                      </a: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000" b="1">
                          <a:latin typeface="Calibri"/>
                          <a:ea typeface="Calibri"/>
                          <a:cs typeface="Times New Roman"/>
                        </a:rPr>
                        <a:t>Impact on Operational Costs</a:t>
                      </a: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81629">
                <a:tc rowSpan="9">
                  <a:txBody>
                    <a:bodyPr/>
                    <a:lstStyle/>
                    <a:p>
                      <a:pPr marL="0" marR="0" indent="0">
                        <a:spcBef>
                          <a:spcPts val="0"/>
                        </a:spcBef>
                        <a:spcAft>
                          <a:spcPts val="0"/>
                        </a:spcAft>
                      </a:pPr>
                      <a:endParaRPr lang="en-US" sz="1000">
                        <a:latin typeface="Calibri"/>
                        <a:ea typeface="Calibri"/>
                        <a:cs typeface="Times New Roman"/>
                      </a:endParaRPr>
                    </a:p>
                    <a:p>
                      <a:pPr marL="0" marR="0" indent="0">
                        <a:spcBef>
                          <a:spcPts val="0"/>
                        </a:spcBef>
                        <a:spcAft>
                          <a:spcPts val="0"/>
                        </a:spcAft>
                      </a:pPr>
                      <a:r>
                        <a:rPr lang="en-US" sz="1000" b="1">
                          <a:latin typeface="Calibri"/>
                          <a:ea typeface="Calibri"/>
                          <a:cs typeface="Times New Roman"/>
                        </a:rPr>
                        <a:t>Customer Service</a:t>
                      </a: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000">
                          <a:latin typeface="Calibri"/>
                          <a:ea typeface="Calibri"/>
                          <a:cs typeface="Times New Roman"/>
                        </a:rPr>
                        <a:t>Call center support for on-line eligibility and enrollment (individual households, SHOP employees) </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419">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Call center support for SHOP employers and brokers</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21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Support for carriers</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21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Support for regulators</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21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Call center for Navigators</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21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Print/mail for notices</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21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Multi-lingual call center support</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34">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Customer support for mail-in applications</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615">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Customer support for walk-in applications</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210">
                <a:tc>
                  <a:txBody>
                    <a:bodyPr/>
                    <a:lstStyle/>
                    <a:p>
                      <a:pPr marL="0" marR="0" indent="0">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735396">
                <a:tc rowSpan="5">
                  <a:txBody>
                    <a:bodyPr/>
                    <a:lstStyle/>
                    <a:p>
                      <a:pPr marL="0" marR="0" indent="0">
                        <a:spcBef>
                          <a:spcPts val="0"/>
                        </a:spcBef>
                        <a:spcAft>
                          <a:spcPts val="0"/>
                        </a:spcAft>
                      </a:pPr>
                      <a:endParaRPr lang="en-US" sz="1000">
                        <a:latin typeface="Calibri"/>
                        <a:ea typeface="Calibri"/>
                        <a:cs typeface="Times New Roman"/>
                      </a:endParaRPr>
                    </a:p>
                    <a:p>
                      <a:pPr marL="0" marR="0" indent="0">
                        <a:spcBef>
                          <a:spcPts val="0"/>
                        </a:spcBef>
                        <a:spcAft>
                          <a:spcPts val="0"/>
                        </a:spcAft>
                      </a:pPr>
                      <a:r>
                        <a:rPr lang="en-US" sz="1000" b="1">
                          <a:latin typeface="Calibri"/>
                          <a:ea typeface="Calibri"/>
                          <a:cs typeface="Times New Roman"/>
                        </a:rPr>
                        <a:t>Financial Management</a:t>
                      </a: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000" dirty="0">
                          <a:latin typeface="Calibri"/>
                          <a:ea typeface="Calibri"/>
                          <a:cs typeface="Times New Roman"/>
                        </a:rPr>
                        <a:t>A/R management (including billings) for premiums from SHOP employers and consumers; A/P management for payment to carriers (system and support) including electronic and paper notifications, invoices and receipts (systems and services)</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419">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Aggregated premium billing for SHOP employers</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29">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On-line payment service for individuals and SHOP employers &amp; employees (ACH, credit card)</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29">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Flexible spending accounts, health reimbursement accounts, health savings accounts (system and support)</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Moderate</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29">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Managing commissions/ payments to brokers and Navigators (system and services)</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dirty="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itle 2"/>
          <p:cNvSpPr>
            <a:spLocks noGrp="1"/>
          </p:cNvSpPr>
          <p:nvPr>
            <p:ph type="title"/>
          </p:nvPr>
        </p:nvSpPr>
        <p:spPr>
          <a:xfrm>
            <a:off x="457200" y="-152400"/>
            <a:ext cx="8229600" cy="1143000"/>
          </a:xfrm>
        </p:spPr>
        <p:txBody>
          <a:bodyPr>
            <a:normAutofit/>
            <a:scene3d>
              <a:camera prst="orthographicFront"/>
              <a:lightRig rig="soft" dir="t"/>
            </a:scene3d>
            <a:sp3d prstMaterial="softEdge">
              <a:bevelT w="25400" h="25400"/>
            </a:sp3d>
          </a:bodyPr>
          <a:lstStyle/>
          <a:p>
            <a:pPr marL="457200" indent="-457200" fontAlgn="auto">
              <a:spcAft>
                <a:spcPts val="0"/>
              </a:spcAft>
              <a:defRPr/>
            </a:pPr>
            <a:r>
              <a:rPr lang="en-US" sz="2800" i="1" dirty="0" smtClean="0">
                <a:cs typeface="Arial" charset="0"/>
              </a:rPr>
              <a:t>Solution Cost Estimate – Cost Drivers 2 of 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scene3d>
              <a:camera prst="orthographicFront"/>
              <a:lightRig rig="soft" dir="t"/>
            </a:scene3d>
            <a:sp3d prstMaterial="softEdge">
              <a:bevelT w="25400" h="25400"/>
            </a:sp3d>
          </a:bodyPr>
          <a:lstStyle/>
          <a:p>
            <a:pPr marL="457200" indent="-457200" fontAlgn="auto">
              <a:spcAft>
                <a:spcPts val="0"/>
              </a:spcAft>
              <a:defRPr/>
            </a:pPr>
            <a:r>
              <a:rPr lang="en-US" sz="2800" i="1" dirty="0" smtClean="0">
                <a:cs typeface="Arial" charset="0"/>
              </a:rPr>
              <a:t>Solution Cost Estimate – Cost Drivers 3 of 3</a:t>
            </a:r>
          </a:p>
        </p:txBody>
      </p:sp>
      <p:sp>
        <p:nvSpPr>
          <p:cNvPr id="46084"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558ADF2-5A6A-4A26-B2AC-2D1C6FCF2A4F}" type="slidenum">
              <a:rPr lang="en-US">
                <a:cs typeface="Arial" charset="0"/>
              </a:rPr>
              <a:pPr fontAlgn="base">
                <a:spcBef>
                  <a:spcPct val="0"/>
                </a:spcBef>
                <a:spcAft>
                  <a:spcPct val="0"/>
                </a:spcAft>
              </a:pPr>
              <a:t>27</a:t>
            </a:fld>
            <a:endParaRPr lang="en-US">
              <a:cs typeface="Arial" charset="0"/>
            </a:endParaRPr>
          </a:p>
        </p:txBody>
      </p:sp>
      <p:graphicFrame>
        <p:nvGraphicFramePr>
          <p:cNvPr id="5" name="Table 4"/>
          <p:cNvGraphicFramePr>
            <a:graphicFrameLocks noGrp="1"/>
          </p:cNvGraphicFramePr>
          <p:nvPr/>
        </p:nvGraphicFramePr>
        <p:xfrm>
          <a:off x="609600" y="914400"/>
          <a:ext cx="8001000" cy="4418243"/>
        </p:xfrm>
        <a:graphic>
          <a:graphicData uri="http://schemas.openxmlformats.org/drawingml/2006/table">
            <a:tbl>
              <a:tblPr/>
              <a:tblGrid>
                <a:gridCol w="1066800"/>
                <a:gridCol w="3581400"/>
                <a:gridCol w="609600"/>
                <a:gridCol w="685800"/>
                <a:gridCol w="563529"/>
                <a:gridCol w="809913"/>
                <a:gridCol w="683958"/>
              </a:tblGrid>
              <a:tr h="390144">
                <a:tc rowSpan="2">
                  <a:txBody>
                    <a:bodyPr/>
                    <a:lstStyle/>
                    <a:p>
                      <a:pPr marL="0" marR="0" indent="0" algn="ctr">
                        <a:spcBef>
                          <a:spcPts val="0"/>
                        </a:spcBef>
                        <a:spcAft>
                          <a:spcPts val="0"/>
                        </a:spcAft>
                      </a:pPr>
                      <a:endParaRPr lang="en-US" sz="1000" dirty="0">
                        <a:latin typeface="Calibri"/>
                        <a:ea typeface="Calibri"/>
                        <a:cs typeface="Times New Roman"/>
                      </a:endParaRPr>
                    </a:p>
                    <a:p>
                      <a:pPr marL="0" marR="0" indent="0" algn="ctr">
                        <a:spcBef>
                          <a:spcPts val="0"/>
                        </a:spcBef>
                        <a:spcAft>
                          <a:spcPts val="0"/>
                        </a:spcAft>
                      </a:pPr>
                      <a:r>
                        <a:rPr lang="en-US" sz="1000" b="1" dirty="0">
                          <a:latin typeface="Calibri"/>
                          <a:ea typeface="Calibri"/>
                          <a:cs typeface="Times New Roman"/>
                        </a:rPr>
                        <a:t>Exchange Capability and/or Service Category</a:t>
                      </a:r>
                      <a:endParaRPr lang="en-US" sz="1000" dirty="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indent="0" algn="ctr">
                        <a:spcBef>
                          <a:spcPts val="0"/>
                        </a:spcBef>
                        <a:spcAft>
                          <a:spcPts val="0"/>
                        </a:spcAft>
                      </a:pPr>
                      <a:endParaRPr lang="en-US" sz="1000" dirty="0">
                        <a:latin typeface="Calibri"/>
                        <a:ea typeface="Calibri"/>
                        <a:cs typeface="Times New Roman"/>
                      </a:endParaRPr>
                    </a:p>
                    <a:p>
                      <a:pPr marL="0" marR="0" indent="0" algn="ctr">
                        <a:spcBef>
                          <a:spcPts val="0"/>
                        </a:spcBef>
                        <a:spcAft>
                          <a:spcPts val="0"/>
                        </a:spcAft>
                      </a:pPr>
                      <a:r>
                        <a:rPr lang="en-US" sz="1000" b="1" dirty="0">
                          <a:latin typeface="Calibri"/>
                          <a:ea typeface="Calibri"/>
                          <a:cs typeface="Times New Roman"/>
                        </a:rPr>
                        <a:t>Exchange Capability and/or Service</a:t>
                      </a:r>
                      <a:endParaRPr lang="en-US" sz="1000" dirty="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marL="0" marR="0" indent="0" algn="ctr">
                        <a:spcBef>
                          <a:spcPts val="0"/>
                        </a:spcBef>
                        <a:spcAft>
                          <a:spcPts val="0"/>
                        </a:spcAft>
                      </a:pPr>
                      <a:r>
                        <a:rPr lang="en-US" sz="1000" b="1" dirty="0">
                          <a:latin typeface="Calibri"/>
                          <a:ea typeface="Calibri"/>
                          <a:cs typeface="Times New Roman"/>
                        </a:rPr>
                        <a:t>Strawman Priority for 2013</a:t>
                      </a:r>
                      <a:endParaRPr lang="en-US" sz="1000" dirty="0">
                        <a:latin typeface="Calibri"/>
                        <a:ea typeface="Calibri"/>
                        <a:cs typeface="Times New Roman"/>
                      </a:endParaRPr>
                    </a:p>
                    <a:p>
                      <a:pPr marL="0" marR="0" indent="0" algn="ctr">
                        <a:spcBef>
                          <a:spcPts val="0"/>
                        </a:spcBef>
                        <a:spcAft>
                          <a:spcPts val="0"/>
                        </a:spcAft>
                      </a:pPr>
                      <a:r>
                        <a:rPr lang="en-US" sz="1000" b="1" dirty="0">
                          <a:latin typeface="Calibri"/>
                          <a:ea typeface="Calibri"/>
                          <a:cs typeface="Times New Roman"/>
                        </a:rPr>
                        <a:t>(depends on “who” is asked)</a:t>
                      </a:r>
                      <a:endParaRPr lang="en-US" sz="1000" dirty="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marL="0" marR="0" indent="0" algn="ctr">
                        <a:spcBef>
                          <a:spcPts val="0"/>
                        </a:spcBef>
                        <a:spcAft>
                          <a:spcPts val="0"/>
                        </a:spcAft>
                      </a:pPr>
                      <a:r>
                        <a:rPr lang="en-US" sz="1000" b="1">
                          <a:latin typeface="Calibri"/>
                          <a:ea typeface="Calibri"/>
                          <a:cs typeface="Times New Roman"/>
                        </a:rPr>
                        <a:t>Impact on Implementation and Operational Costs</a:t>
                      </a: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r>
              <a:tr h="335957">
                <a:tc vMerge="1">
                  <a:txBody>
                    <a:bodyPr/>
                    <a:lstStyle/>
                    <a:p>
                      <a:endParaRPr lang="en-US"/>
                    </a:p>
                  </a:txBody>
                  <a:tcPr/>
                </a:tc>
                <a:tc vMerge="1">
                  <a:txBody>
                    <a:bodyPr/>
                    <a:lstStyle/>
                    <a:p>
                      <a:endParaRPr lang="en-US"/>
                    </a:p>
                  </a:txBody>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b="1">
                          <a:latin typeface="Calibri"/>
                          <a:ea typeface="Calibri"/>
                          <a:cs typeface="Times New Roman"/>
                        </a:rPr>
                        <a:t>High</a:t>
                      </a: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b="1">
                          <a:latin typeface="Calibri"/>
                          <a:ea typeface="Calibri"/>
                          <a:cs typeface="Times New Roman"/>
                        </a:rPr>
                        <a:t>Moderate</a:t>
                      </a: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b="1">
                          <a:latin typeface="Calibri"/>
                          <a:ea typeface="Calibri"/>
                          <a:cs typeface="Times New Roman"/>
                        </a:rPr>
                        <a:t>Low</a:t>
                      </a: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000" b="1">
                          <a:latin typeface="Calibri"/>
                          <a:ea typeface="Calibri"/>
                          <a:cs typeface="Times New Roman"/>
                        </a:rPr>
                        <a:t>Impact on Implementation Cost</a:t>
                      </a: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000" b="1">
                          <a:latin typeface="Calibri"/>
                          <a:ea typeface="Calibri"/>
                          <a:cs typeface="Times New Roman"/>
                        </a:rPr>
                        <a:t>Impact on Operational Costs</a:t>
                      </a: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953685">
                <a:tc rowSpan="6">
                  <a:txBody>
                    <a:bodyPr/>
                    <a:lstStyle/>
                    <a:p>
                      <a:pPr marL="0" marR="0" indent="0">
                        <a:spcBef>
                          <a:spcPts val="0"/>
                        </a:spcBef>
                        <a:spcAft>
                          <a:spcPts val="0"/>
                        </a:spcAft>
                      </a:pPr>
                      <a:endParaRPr lang="en-US" sz="1000">
                        <a:latin typeface="Calibri"/>
                        <a:ea typeface="Calibri"/>
                        <a:cs typeface="Times New Roman"/>
                      </a:endParaRPr>
                    </a:p>
                    <a:p>
                      <a:pPr marL="0" marR="0" indent="0">
                        <a:spcBef>
                          <a:spcPts val="0"/>
                        </a:spcBef>
                        <a:spcAft>
                          <a:spcPts val="0"/>
                        </a:spcAft>
                      </a:pPr>
                      <a:r>
                        <a:rPr lang="en-US" sz="1000" b="1">
                          <a:latin typeface="Calibri"/>
                          <a:ea typeface="Calibri"/>
                          <a:cs typeface="Times New Roman"/>
                        </a:rPr>
                        <a:t>Other Exchange Features</a:t>
                      </a: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000" dirty="0">
                          <a:latin typeface="Calibri"/>
                          <a:ea typeface="Calibri"/>
                          <a:cs typeface="Times New Roman"/>
                        </a:rPr>
                        <a:t>Data repository of all plan/carrier ratings, transactions, enrollments, </a:t>
                      </a:r>
                      <a:r>
                        <a:rPr lang="en-US" sz="1000" dirty="0" err="1">
                          <a:latin typeface="Calibri"/>
                          <a:ea typeface="Calibri"/>
                          <a:cs typeface="Times New Roman"/>
                        </a:rPr>
                        <a:t>disenrollments</a:t>
                      </a:r>
                      <a:r>
                        <a:rPr lang="en-US" sz="1000" dirty="0">
                          <a:latin typeface="Calibri"/>
                          <a:ea typeface="Calibri"/>
                          <a:cs typeface="Times New Roman"/>
                        </a:rPr>
                        <a:t>, trend reporting, performance indicators/metrics to support COHBE improvements and to provide useful information to navigators, agents, brokers, carriers, regulators, consumers</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dirty="0">
                        <a:latin typeface="Calibri"/>
                        <a:ea typeface="Calibri"/>
                        <a:cs typeface="Times New Roman"/>
                      </a:endParaRPr>
                    </a:p>
                    <a:p>
                      <a:pPr marL="0" marR="0" indent="0" algn="ctr">
                        <a:spcBef>
                          <a:spcPts val="0"/>
                        </a:spcBef>
                        <a:spcAft>
                          <a:spcPts val="0"/>
                        </a:spcAft>
                      </a:pPr>
                      <a:r>
                        <a:rPr lang="en-US" sz="1000" dirty="0">
                          <a:latin typeface="Calibri"/>
                          <a:ea typeface="Calibri"/>
                          <a:cs typeface="Times New Roman"/>
                        </a:rPr>
                        <a:t>X</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High</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High</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421">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Track all consumers/enrollees into and out of plans</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421">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Individual homepage and account management (system and services)</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421">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Wellness program functionality (system and services)</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421">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On-line advertising capabilities (system and services)</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632">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Electronic content management to store and access electronic documents (notices, receipts, invoices, forms, etc.)</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X</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High</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Moderate</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211">
                <a:tc>
                  <a:txBody>
                    <a:bodyPr/>
                    <a:lstStyle/>
                    <a:p>
                      <a:pPr marL="0" marR="0" indent="0">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38421">
                <a:tc rowSpan="4">
                  <a:txBody>
                    <a:bodyPr/>
                    <a:lstStyle/>
                    <a:p>
                      <a:pPr marL="0" marR="0" indent="0">
                        <a:spcBef>
                          <a:spcPts val="0"/>
                        </a:spcBef>
                        <a:spcAft>
                          <a:spcPts val="0"/>
                        </a:spcAft>
                      </a:pPr>
                      <a:endParaRPr lang="en-US" sz="1000">
                        <a:latin typeface="Calibri"/>
                        <a:ea typeface="Calibri"/>
                        <a:cs typeface="Times New Roman"/>
                      </a:endParaRPr>
                    </a:p>
                    <a:p>
                      <a:pPr marL="0" marR="0" indent="0">
                        <a:spcBef>
                          <a:spcPts val="0"/>
                        </a:spcBef>
                        <a:spcAft>
                          <a:spcPts val="0"/>
                        </a:spcAft>
                      </a:pPr>
                      <a:r>
                        <a:rPr lang="en-US" sz="1000" b="1">
                          <a:latin typeface="Calibri"/>
                          <a:ea typeface="Calibri"/>
                          <a:cs typeface="Times New Roman"/>
                        </a:rPr>
                        <a:t>Outreach Services</a:t>
                      </a: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000">
                          <a:latin typeface="Calibri"/>
                          <a:ea typeface="Calibri"/>
                          <a:cs typeface="Times New Roman"/>
                        </a:rPr>
                        <a:t>Promotion of COHBE to public, Navigators, brokers, etc.</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tabLst>
                          <a:tab pos="506095" algn="l"/>
                        </a:tabLs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421">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Promotion of wellness programs, enrollment, monitoring, etc.</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421">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Web and classroom training for brokers, navigators, Counties</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421">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Content/resources for consumers, agents, brokers, providers, carriers</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dirty="0">
                          <a:latin typeface="Calibri"/>
                          <a:ea typeface="Calibri"/>
                          <a:cs typeface="Times New Roman"/>
                        </a:rPr>
                        <a:t>Moderate</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457200"/>
            <a:ext cx="8394700" cy="384175"/>
          </a:xfrm>
        </p:spPr>
        <p:txBody>
          <a:bodyPr rtlCol="0">
            <a:noAutofit/>
          </a:bodyPr>
          <a:lstStyle/>
          <a:p>
            <a:pPr defTabSz="914196" eaLnBrk="1" fontAlgn="auto" hangingPunct="1">
              <a:spcAft>
                <a:spcPts val="0"/>
              </a:spcAft>
              <a:defRPr/>
            </a:pPr>
            <a:r>
              <a:rPr lang="en-US" sz="2800" i="1" dirty="0" smtClean="0">
                <a:effectLst>
                  <a:outerShdw blurRad="38100" dist="38100" dir="2700000" algn="tl">
                    <a:srgbClr val="000000">
                      <a:alpha val="43137"/>
                    </a:srgbClr>
                  </a:outerShdw>
                </a:effectLst>
              </a:rPr>
              <a:t>Role of </a:t>
            </a:r>
            <a:r>
              <a:rPr lang="en-US" sz="2800" b="1" i="1" dirty="0" smtClean="0">
                <a:solidFill>
                  <a:schemeClr val="tx2"/>
                </a:solidFill>
                <a:effectLst>
                  <a:outerShdw blurRad="38100" dist="38100" dir="2700000" algn="tl">
                    <a:srgbClr val="000000">
                      <a:alpha val="43137"/>
                    </a:srgbClr>
                  </a:outerShdw>
                </a:effectLst>
              </a:rPr>
              <a:t>IT and Implementation Committee</a:t>
            </a:r>
            <a:endParaRPr lang="en-US" sz="2800" b="1" i="1" dirty="0">
              <a:solidFill>
                <a:schemeClr val="tx2"/>
              </a:solidFill>
              <a:effectLst>
                <a:outerShdw blurRad="38100" dist="38100" dir="2700000" algn="tl">
                  <a:srgbClr val="000000">
                    <a:alpha val="43137"/>
                  </a:srgbClr>
                </a:outerShdw>
              </a:effectLst>
            </a:endParaRPr>
          </a:p>
        </p:txBody>
      </p:sp>
      <p:sp>
        <p:nvSpPr>
          <p:cNvPr id="29700" name="Content Placeholder 2"/>
          <p:cNvSpPr txBox="1">
            <a:spLocks/>
          </p:cNvSpPr>
          <p:nvPr/>
        </p:nvSpPr>
        <p:spPr bwMode="auto">
          <a:xfrm>
            <a:off x="457200" y="1219200"/>
            <a:ext cx="8305800" cy="4419600"/>
          </a:xfrm>
          <a:prstGeom prst="rect">
            <a:avLst/>
          </a:prstGeom>
          <a:noFill/>
          <a:ln w="9525">
            <a:noFill/>
            <a:miter lim="800000"/>
            <a:headEnd/>
            <a:tailEnd/>
          </a:ln>
        </p:spPr>
        <p:txBody>
          <a:bodyPr lIns="91420" tIns="45710" rIns="91420" bIns="45710"/>
          <a:lstStyle/>
          <a:p>
            <a:pPr marL="457200" indent="-457200">
              <a:buFont typeface="Arial" pitchFamily="34" charset="0"/>
              <a:buChar char="•"/>
              <a:defRPr/>
            </a:pPr>
            <a:r>
              <a:rPr lang="en-US" sz="2000" dirty="0">
                <a:solidFill>
                  <a:srgbClr val="002060"/>
                </a:solidFill>
                <a:cs typeface="Arial" charset="0"/>
              </a:rPr>
              <a:t>Role is to provide guidance to COHBE executive leadership and early input into major strategic decisions such as IT investments, acquisition of services and </a:t>
            </a:r>
            <a:r>
              <a:rPr lang="en-US" sz="2000" dirty="0" smtClean="0">
                <a:solidFill>
                  <a:srgbClr val="002060"/>
                </a:solidFill>
                <a:cs typeface="Arial" charset="0"/>
              </a:rPr>
              <a:t>Acquisition </a:t>
            </a:r>
            <a:r>
              <a:rPr lang="en-US" sz="2000" dirty="0">
                <a:solidFill>
                  <a:srgbClr val="002060"/>
                </a:solidFill>
                <a:cs typeface="Arial" charset="0"/>
              </a:rPr>
              <a:t>strategy</a:t>
            </a:r>
          </a:p>
          <a:p>
            <a:pPr marL="457200" indent="-457200">
              <a:buFont typeface="Arial" pitchFamily="34" charset="0"/>
              <a:buChar char="•"/>
              <a:defRPr/>
            </a:pPr>
            <a:endParaRPr lang="en-US" sz="2000" dirty="0">
              <a:solidFill>
                <a:srgbClr val="002060"/>
              </a:solidFill>
              <a:cs typeface="Arial" charset="0"/>
            </a:endParaRPr>
          </a:p>
          <a:p>
            <a:pPr marL="457200" indent="-457200">
              <a:buFont typeface="Arial" pitchFamily="34" charset="0"/>
              <a:buChar char="•"/>
              <a:defRPr/>
            </a:pPr>
            <a:r>
              <a:rPr lang="en-US" sz="2000" dirty="0">
                <a:solidFill>
                  <a:srgbClr val="002060"/>
                </a:solidFill>
                <a:cs typeface="Arial" charset="0"/>
              </a:rPr>
              <a:t>These initial acquisition decision(s) will likely be in the order of tens of millions of dollars over the first 3 – 5 years</a:t>
            </a:r>
          </a:p>
          <a:p>
            <a:pPr marL="457200" indent="-457200">
              <a:buFont typeface="Arial" pitchFamily="34" charset="0"/>
              <a:buChar char="•"/>
              <a:defRPr/>
            </a:pPr>
            <a:endParaRPr lang="en-US" sz="2000" dirty="0">
              <a:solidFill>
                <a:srgbClr val="002060"/>
              </a:solidFill>
              <a:cs typeface="Arial" charset="0"/>
            </a:endParaRPr>
          </a:p>
          <a:p>
            <a:pPr marL="457200" indent="-457200">
              <a:buFont typeface="Arial" pitchFamily="34" charset="0"/>
              <a:buChar char="•"/>
              <a:defRPr/>
            </a:pPr>
            <a:r>
              <a:rPr lang="en-US" sz="2000" dirty="0" smtClean="0">
                <a:solidFill>
                  <a:srgbClr val="002060"/>
                </a:solidFill>
                <a:cs typeface="Arial" charset="0"/>
              </a:rPr>
              <a:t>Acquisitions </a:t>
            </a:r>
            <a:r>
              <a:rPr lang="en-US" sz="2000" dirty="0">
                <a:solidFill>
                  <a:srgbClr val="002060"/>
                </a:solidFill>
                <a:cs typeface="Arial" charset="0"/>
              </a:rPr>
              <a:t>will be structured to be competitive, fair and transparent</a:t>
            </a:r>
          </a:p>
          <a:p>
            <a:pPr marL="457200" indent="-457200">
              <a:buFont typeface="Arial" pitchFamily="34" charset="0"/>
              <a:buChar char="•"/>
              <a:defRPr/>
            </a:pPr>
            <a:endParaRPr lang="en-US" sz="2000" dirty="0">
              <a:solidFill>
                <a:srgbClr val="002060"/>
              </a:solidFill>
              <a:cs typeface="Arial" charset="0"/>
            </a:endParaRPr>
          </a:p>
          <a:p>
            <a:pPr marL="457200" indent="-457200">
              <a:buFont typeface="Arial" pitchFamily="34" charset="0"/>
              <a:buChar char="•"/>
              <a:defRPr/>
            </a:pPr>
            <a:r>
              <a:rPr lang="en-US" sz="2000" dirty="0">
                <a:solidFill>
                  <a:srgbClr val="002060"/>
                </a:solidFill>
                <a:cs typeface="Arial" charset="0"/>
              </a:rPr>
              <a:t>Due to the political sensitivities and visibility surrounding the COHBE, it is important that there be no real or apparent conflicts of interest in </a:t>
            </a:r>
            <a:r>
              <a:rPr lang="en-US" sz="2000" dirty="0" smtClean="0">
                <a:solidFill>
                  <a:srgbClr val="002060"/>
                </a:solidFill>
                <a:cs typeface="Arial" charset="0"/>
              </a:rPr>
              <a:t>Acquisitions </a:t>
            </a:r>
            <a:r>
              <a:rPr lang="en-US" sz="2000" dirty="0">
                <a:solidFill>
                  <a:srgbClr val="002060"/>
                </a:solidFill>
                <a:cs typeface="Arial" charset="0"/>
              </a:rPr>
              <a:t>activities and operational </a:t>
            </a:r>
            <a:r>
              <a:rPr lang="en-US" sz="2000" dirty="0" smtClean="0">
                <a:solidFill>
                  <a:srgbClr val="002060"/>
                </a:solidFill>
                <a:cs typeface="Arial" charset="0"/>
              </a:rPr>
              <a:t>decisions</a:t>
            </a:r>
          </a:p>
          <a:p>
            <a:pPr marL="457200" indent="-457200">
              <a:buFont typeface="Arial" pitchFamily="34" charset="0"/>
              <a:buChar char="•"/>
              <a:defRPr/>
            </a:pPr>
            <a:endParaRPr lang="en-US" sz="2000" dirty="0" smtClean="0">
              <a:solidFill>
                <a:srgbClr val="002060"/>
              </a:solidFill>
              <a:cs typeface="Arial" charset="0"/>
            </a:endParaRPr>
          </a:p>
          <a:p>
            <a:pPr marL="457200" indent="-457200">
              <a:buFont typeface="Arial" pitchFamily="34" charset="0"/>
              <a:buChar char="•"/>
              <a:defRPr/>
            </a:pPr>
            <a:r>
              <a:rPr lang="en-US" sz="2000" dirty="0" smtClean="0">
                <a:solidFill>
                  <a:srgbClr val="002060"/>
                </a:solidFill>
                <a:cs typeface="Arial" charset="0"/>
              </a:rPr>
              <a:t>Meet weekly leading up to the start of the formal acquisition process</a:t>
            </a:r>
            <a:endParaRPr lang="en-US" sz="2000" dirty="0">
              <a:solidFill>
                <a:srgbClr val="002060"/>
              </a:solidFill>
              <a:cs typeface="Arial" charset="0"/>
            </a:endParaRPr>
          </a:p>
          <a:p>
            <a:pPr marL="457200" indent="-457200">
              <a:buFont typeface="Arial" pitchFamily="34" charset="0"/>
              <a:buChar char="•"/>
              <a:defRPr/>
            </a:pPr>
            <a:endParaRPr lang="en-US" sz="2000" dirty="0">
              <a:solidFill>
                <a:srgbClr val="002060"/>
              </a:solidFill>
              <a:cs typeface="Arial" charset="0"/>
            </a:endParaRPr>
          </a:p>
          <a:p>
            <a:pPr marL="685800" indent="-457200">
              <a:buFont typeface="Arial" pitchFamily="34" charset="0"/>
              <a:buChar char="•"/>
              <a:defRPr/>
            </a:pPr>
            <a:endParaRPr lang="en-US" sz="2000" dirty="0">
              <a:solidFill>
                <a:srgbClr val="002060"/>
              </a:solidFill>
              <a:cs typeface="Arial" charset="0"/>
            </a:endParaRPr>
          </a:p>
          <a:p>
            <a:pPr marL="685800" indent="-457200">
              <a:buFont typeface="Arial" pitchFamily="34" charset="0"/>
              <a:buChar char="•"/>
              <a:defRPr/>
            </a:pPr>
            <a:endParaRPr lang="en-US" sz="2000" dirty="0">
              <a:solidFill>
                <a:srgbClr val="002060"/>
              </a:solidFill>
              <a:cs typeface="Arial" charset="0"/>
            </a:endParaRPr>
          </a:p>
          <a:p>
            <a:pPr marL="685800" indent="-457200">
              <a:buFont typeface="Arial" pitchFamily="34" charset="0"/>
              <a:buChar char="•"/>
              <a:defRPr/>
            </a:pPr>
            <a:endParaRPr lang="en-US" sz="2000" dirty="0">
              <a:solidFill>
                <a:srgbClr val="002060"/>
              </a:solidFill>
              <a:cs typeface="Arial" charset="0"/>
            </a:endParaRPr>
          </a:p>
          <a:p>
            <a:pPr marL="685800" indent="-457200">
              <a:buFont typeface="Arial" pitchFamily="34" charset="0"/>
              <a:buChar char="•"/>
              <a:defRPr/>
            </a:pPr>
            <a:endParaRPr lang="en-US" sz="2000" dirty="0">
              <a:solidFill>
                <a:srgbClr val="002060"/>
              </a:solidFill>
              <a:cs typeface="Arial" charset="0"/>
            </a:endParaRPr>
          </a:p>
          <a:p>
            <a:pPr marL="685800" indent="-457200">
              <a:buFont typeface="Arial" pitchFamily="34" charset="0"/>
              <a:buChar char="•"/>
              <a:defRPr/>
            </a:pPr>
            <a:endParaRPr lang="en-US" sz="2000" dirty="0">
              <a:solidFill>
                <a:srgbClr val="002060"/>
              </a:solidFill>
              <a:cs typeface="Arial" charset="0"/>
            </a:endParaRPr>
          </a:p>
        </p:txBody>
      </p:sp>
      <p:sp>
        <p:nvSpPr>
          <p:cNvPr id="5" name="Slide Number Placeholder 4"/>
          <p:cNvSpPr>
            <a:spLocks noGrp="1"/>
          </p:cNvSpPr>
          <p:nvPr>
            <p:ph type="sldNum" sz="quarter" idx="12"/>
          </p:nvPr>
        </p:nvSpPr>
        <p:spPr/>
        <p:txBody>
          <a:bodyPr/>
          <a:lstStyle/>
          <a:p>
            <a:pPr>
              <a:defRPr/>
            </a:pPr>
            <a:fld id="{6917CD40-D696-4060-87B1-B793AE5B9B62}" type="slidenum">
              <a:rPr lang="en-US" smtClean="0"/>
              <a:pPr>
                <a:defRPr/>
              </a:pPr>
              <a:t>28</a:t>
            </a:fld>
            <a:endParaRPr lang="en-US"/>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0"/>
            <a:ext cx="8229600" cy="1143000"/>
          </a:xfrm>
          <a:ln w="76200">
            <a:solidFill>
              <a:schemeClr val="tx1"/>
            </a:solidFill>
          </a:ln>
        </p:spPr>
        <p:txBody>
          <a:bodyPr>
            <a:normAutofit/>
          </a:bodyPr>
          <a:lstStyle/>
          <a:p>
            <a:pPr marL="457200" indent="-457200" algn="ctr">
              <a:defRPr/>
            </a:pPr>
            <a:r>
              <a:rPr lang="en-US" sz="2400" dirty="0" smtClean="0">
                <a:cs typeface="Arial" charset="0"/>
              </a:rPr>
              <a:t>Discussion points from 12/12 Board meeting</a:t>
            </a:r>
            <a:endParaRPr lang="en-US" sz="2400" dirty="0" smtClean="0">
              <a:cs typeface="Arial" charset="0"/>
            </a:endParaRPr>
          </a:p>
        </p:txBody>
      </p:sp>
      <p:sp>
        <p:nvSpPr>
          <p:cNvPr id="4" name="Slide Number Placeholder 3"/>
          <p:cNvSpPr>
            <a:spLocks noGrp="1"/>
          </p:cNvSpPr>
          <p:nvPr>
            <p:ph type="sldNum" sz="quarter" idx="12"/>
          </p:nvPr>
        </p:nvSpPr>
        <p:spPr/>
        <p:txBody>
          <a:bodyPr/>
          <a:lstStyle/>
          <a:p>
            <a:fld id="{A7530C52-0035-4197-AEBC-44BE4B952E13}"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r>
              <a:rPr lang="en-US" sz="2800" i="1" dirty="0" smtClean="0"/>
              <a:t>Discussion points from 12/12 Board Meeting</a:t>
            </a:r>
            <a:endParaRPr lang="en-US" sz="2800" i="1" dirty="0"/>
          </a:p>
        </p:txBody>
      </p:sp>
      <p:sp>
        <p:nvSpPr>
          <p:cNvPr id="4" name="Content Placeholder 2"/>
          <p:cNvSpPr txBox="1">
            <a:spLocks/>
          </p:cNvSpPr>
          <p:nvPr/>
        </p:nvSpPr>
        <p:spPr bwMode="auto">
          <a:xfrm>
            <a:off x="609600" y="914400"/>
            <a:ext cx="7848600" cy="4419600"/>
          </a:xfrm>
          <a:prstGeom prst="rect">
            <a:avLst/>
          </a:prstGeom>
          <a:noFill/>
          <a:ln w="9525">
            <a:noFill/>
            <a:miter lim="800000"/>
            <a:headEnd/>
            <a:tailEnd/>
          </a:ln>
        </p:spPr>
        <p:txBody>
          <a:bodyPr lIns="91420" tIns="45710" rIns="91420" bIns="45710"/>
          <a:lstStyle/>
          <a:p>
            <a:pPr marL="457200" indent="-457200">
              <a:buFont typeface="Arial" pitchFamily="34" charset="0"/>
              <a:buChar char="•"/>
              <a:defRPr/>
            </a:pPr>
            <a:endParaRPr lang="en-US" sz="1400" dirty="0" smtClean="0">
              <a:cs typeface="Arial" charset="0"/>
            </a:endParaRPr>
          </a:p>
          <a:p>
            <a:pPr marL="457200" indent="-457200">
              <a:buFont typeface="Arial" pitchFamily="34" charset="0"/>
              <a:buChar char="•"/>
              <a:defRPr/>
            </a:pPr>
            <a:r>
              <a:rPr lang="en-US" b="1" dirty="0" smtClean="0">
                <a:cs typeface="Arial" charset="0"/>
              </a:rPr>
              <a:t>Input into RFP</a:t>
            </a:r>
          </a:p>
          <a:p>
            <a:pPr marL="457200" indent="-457200">
              <a:buFont typeface="Arial" pitchFamily="34" charset="0"/>
              <a:buChar char="•"/>
              <a:defRPr/>
            </a:pPr>
            <a:endParaRPr lang="en-US" sz="1400" dirty="0" smtClean="0">
              <a:cs typeface="Arial" charset="0"/>
            </a:endParaRPr>
          </a:p>
          <a:p>
            <a:pPr marL="914400" lvl="1" indent="-457200">
              <a:buFont typeface="Arial" pitchFamily="34" charset="0"/>
              <a:buChar char="•"/>
              <a:defRPr/>
            </a:pPr>
            <a:r>
              <a:rPr lang="en-US" sz="1400" dirty="0" smtClean="0">
                <a:cs typeface="Arial" charset="0"/>
              </a:rPr>
              <a:t>Risk management</a:t>
            </a:r>
          </a:p>
          <a:p>
            <a:pPr marL="1371600" lvl="2" indent="-457200">
              <a:buFont typeface="Arial" pitchFamily="34" charset="0"/>
              <a:buChar char="•"/>
              <a:defRPr/>
            </a:pPr>
            <a:r>
              <a:rPr lang="en-US" sz="1400" dirty="0" smtClean="0">
                <a:cs typeface="Arial" charset="0"/>
              </a:rPr>
              <a:t>Ask vendors how they would reduce implementation risk</a:t>
            </a:r>
          </a:p>
          <a:p>
            <a:pPr marL="1371600" lvl="2" indent="-457200">
              <a:buFont typeface="Arial" pitchFamily="34" charset="0"/>
              <a:buChar char="•"/>
              <a:defRPr/>
            </a:pPr>
            <a:r>
              <a:rPr lang="en-US" sz="1400" dirty="0" smtClean="0">
                <a:cs typeface="Arial" charset="0"/>
              </a:rPr>
              <a:t>Ask vendors how they would reduce operational risk (2+ options; pros/cons of each; one biased towards </a:t>
            </a:r>
            <a:r>
              <a:rPr lang="en-US" sz="1400" dirty="0" err="1" smtClean="0">
                <a:cs typeface="Arial" charset="0"/>
              </a:rPr>
              <a:t>pmpm</a:t>
            </a:r>
            <a:r>
              <a:rPr lang="en-US" sz="1400" dirty="0" smtClean="0">
                <a:cs typeface="Arial" charset="0"/>
              </a:rPr>
              <a:t> and one </a:t>
            </a:r>
            <a:r>
              <a:rPr lang="en-US" sz="1400" dirty="0" err="1" smtClean="0">
                <a:cs typeface="Arial" charset="0"/>
              </a:rPr>
              <a:t>pmpm</a:t>
            </a:r>
            <a:r>
              <a:rPr lang="en-US" sz="1400" dirty="0" smtClean="0">
                <a:cs typeface="Arial" charset="0"/>
              </a:rPr>
              <a:t> neutral</a:t>
            </a:r>
          </a:p>
          <a:p>
            <a:pPr marL="1371600" lvl="2" indent="-457200">
              <a:defRPr/>
            </a:pPr>
            <a:endParaRPr lang="en-US" sz="1400" dirty="0" smtClean="0">
              <a:cs typeface="Arial" charset="0"/>
            </a:endParaRPr>
          </a:p>
          <a:p>
            <a:pPr marL="914400" lvl="1" indent="-457200">
              <a:buFont typeface="Arial" pitchFamily="34" charset="0"/>
              <a:buChar char="•"/>
              <a:defRPr/>
            </a:pPr>
            <a:r>
              <a:rPr lang="en-US" sz="1400" dirty="0" smtClean="0">
                <a:cs typeface="Arial" charset="0"/>
              </a:rPr>
              <a:t>How will they align with the COHBE on a sustainable basis</a:t>
            </a:r>
          </a:p>
          <a:p>
            <a:pPr marL="1371600" lvl="2" indent="-457200">
              <a:buFont typeface="Arial" pitchFamily="34" charset="0"/>
              <a:buChar char="•"/>
              <a:defRPr/>
            </a:pPr>
            <a:endParaRPr lang="en-US" sz="1400" dirty="0" smtClean="0">
              <a:cs typeface="Arial" charset="0"/>
            </a:endParaRPr>
          </a:p>
          <a:p>
            <a:pPr marL="914400" lvl="1" indent="-457200">
              <a:buFont typeface="Arial" pitchFamily="34" charset="0"/>
              <a:buChar char="•"/>
              <a:defRPr/>
            </a:pPr>
            <a:r>
              <a:rPr lang="en-US" sz="1400" dirty="0" smtClean="0">
                <a:cs typeface="Arial" charset="0"/>
              </a:rPr>
              <a:t>Heavy weighting on call center / customer service experience</a:t>
            </a:r>
          </a:p>
          <a:p>
            <a:pPr marL="914400" lvl="1" indent="-457200">
              <a:buFont typeface="Arial" pitchFamily="34" charset="0"/>
              <a:buChar char="•"/>
              <a:defRPr/>
            </a:pPr>
            <a:endParaRPr lang="en-US" sz="1400" dirty="0" smtClean="0">
              <a:cs typeface="Arial" charset="0"/>
            </a:endParaRPr>
          </a:p>
          <a:p>
            <a:pPr marL="914400" lvl="1" indent="-457200">
              <a:buFont typeface="Arial" pitchFamily="34" charset="0"/>
              <a:buChar char="•"/>
              <a:defRPr/>
            </a:pPr>
            <a:r>
              <a:rPr lang="en-US" sz="1400" dirty="0" smtClean="0">
                <a:cs typeface="Arial" charset="0"/>
              </a:rPr>
              <a:t>Provide COHBE latitude to create partnerships with “best of breed” companies by unbundling (recommend one technology solution for SHOP and individual exchanges)</a:t>
            </a:r>
          </a:p>
          <a:p>
            <a:pPr marL="914400" lvl="1" indent="-457200">
              <a:defRPr/>
            </a:pPr>
            <a:endParaRPr lang="en-US" sz="1400" dirty="0" smtClean="0">
              <a:cs typeface="Arial" charset="0"/>
            </a:endParaRPr>
          </a:p>
          <a:p>
            <a:pPr marL="914400" lvl="1" indent="-457200">
              <a:defRPr/>
            </a:pPr>
            <a:endParaRPr lang="en-US" sz="1400" dirty="0" smtClean="0">
              <a:cs typeface="Arial" charset="0"/>
            </a:endParaRPr>
          </a:p>
          <a:p>
            <a:pPr marL="457200" indent="-457200">
              <a:buFont typeface="Arial" pitchFamily="34" charset="0"/>
              <a:buChar char="•"/>
              <a:defRPr/>
            </a:pPr>
            <a:r>
              <a:rPr lang="en-US" b="1" dirty="0" smtClean="0">
                <a:cs typeface="Arial" charset="0"/>
              </a:rPr>
              <a:t>Evaluation Team</a:t>
            </a:r>
          </a:p>
          <a:p>
            <a:pPr marL="914400" lvl="1" indent="-457200">
              <a:buFont typeface="Arial" pitchFamily="34" charset="0"/>
              <a:buChar char="•"/>
              <a:defRPr/>
            </a:pPr>
            <a:r>
              <a:rPr lang="en-US" sz="1400" dirty="0" smtClean="0">
                <a:cs typeface="Arial" charset="0"/>
              </a:rPr>
              <a:t>6 – 8 members is ideal</a:t>
            </a:r>
          </a:p>
          <a:p>
            <a:pPr marL="914400" lvl="1" indent="-457200">
              <a:buFont typeface="Arial" pitchFamily="34" charset="0"/>
              <a:buChar char="•"/>
              <a:defRPr/>
            </a:pPr>
            <a:r>
              <a:rPr lang="en-US" sz="1400" dirty="0" smtClean="0">
                <a:cs typeface="Arial" charset="0"/>
              </a:rPr>
              <a:t>HCPF will participate</a:t>
            </a:r>
          </a:p>
          <a:p>
            <a:pPr marL="457200" indent="-457200">
              <a:buFont typeface="Arial" pitchFamily="34" charset="0"/>
              <a:buChar char="•"/>
              <a:defRPr/>
            </a:pPr>
            <a:endParaRPr lang="en-US" sz="1400" dirty="0" smtClean="0">
              <a:cs typeface="Arial" charset="0"/>
            </a:endParaRPr>
          </a:p>
          <a:p>
            <a:pPr marL="457200" indent="-457200">
              <a:buFont typeface="Arial" pitchFamily="34" charset="0"/>
              <a:buChar char="•"/>
              <a:defRPr/>
            </a:pPr>
            <a:endParaRPr lang="en-US" sz="1400" dirty="0" smtClean="0">
              <a:cs typeface="Arial" charset="0"/>
            </a:endParaRPr>
          </a:p>
          <a:p>
            <a:pPr marL="457200" indent="-457200">
              <a:buFont typeface="Arial" pitchFamily="34" charset="0"/>
              <a:buChar char="•"/>
              <a:defRPr/>
            </a:pPr>
            <a:r>
              <a:rPr lang="en-US" b="1" dirty="0" smtClean="0">
                <a:cs typeface="Arial" charset="0"/>
              </a:rPr>
              <a:t>Concerns re </a:t>
            </a:r>
            <a:r>
              <a:rPr lang="en-US" b="1" dirty="0" smtClean="0">
                <a:cs typeface="Arial" charset="0"/>
              </a:rPr>
              <a:t>adequacy of IT </a:t>
            </a:r>
            <a:r>
              <a:rPr lang="en-US" b="1" dirty="0" smtClean="0">
                <a:cs typeface="Arial" charset="0"/>
              </a:rPr>
              <a:t>resources</a:t>
            </a:r>
          </a:p>
          <a:p>
            <a:pPr marL="914400" lvl="1" indent="-457200">
              <a:buFont typeface="Arial" pitchFamily="34" charset="0"/>
              <a:buChar char="•"/>
              <a:defRPr/>
            </a:pPr>
            <a:r>
              <a:rPr lang="en-US" sz="1400" dirty="0" smtClean="0">
                <a:cs typeface="Arial" charset="0"/>
              </a:rPr>
              <a:t>Developing options</a:t>
            </a:r>
          </a:p>
          <a:p>
            <a:pPr marL="914400" lvl="1" indent="-457200">
              <a:buFont typeface="Arial" pitchFamily="34" charset="0"/>
              <a:buChar char="•"/>
              <a:defRPr/>
            </a:pPr>
            <a:endParaRPr lang="en-US" sz="1400" dirty="0" smtClean="0">
              <a:cs typeface="Arial" charset="0"/>
            </a:endParaRPr>
          </a:p>
          <a:p>
            <a:pPr marL="457200" indent="-457200">
              <a:buFont typeface="Arial" pitchFamily="34" charset="0"/>
              <a:buChar char="•"/>
              <a:defRPr/>
            </a:pPr>
            <a:endParaRPr lang="en-US" sz="1400" dirty="0" smtClean="0">
              <a:solidFill>
                <a:srgbClr val="FF0000"/>
              </a:solidFill>
              <a:cs typeface="Arial" charset="0"/>
            </a:endParaRPr>
          </a:p>
          <a:p>
            <a:pPr marL="457200" indent="-457200">
              <a:buFont typeface="Arial" pitchFamily="34" charset="0"/>
              <a:buChar char="•"/>
              <a:defRPr/>
            </a:pPr>
            <a:endParaRPr lang="en-US" sz="1400" dirty="0" smtClean="0">
              <a:solidFill>
                <a:srgbClr val="FF0000"/>
              </a:solidFill>
              <a:cs typeface="Arial" charset="0"/>
            </a:endParaRPr>
          </a:p>
          <a:p>
            <a:pPr marL="457200" indent="-457200">
              <a:buFont typeface="Arial" pitchFamily="34" charset="0"/>
              <a:buChar char="•"/>
              <a:defRPr/>
            </a:pPr>
            <a:endParaRPr lang="en-US" sz="1400" dirty="0" smtClean="0">
              <a:cs typeface="Arial" charset="0"/>
            </a:endParaRPr>
          </a:p>
          <a:p>
            <a:pPr marL="457200" indent="-457200">
              <a:buFont typeface="Arial" pitchFamily="34" charset="0"/>
              <a:buChar char="•"/>
              <a:defRPr/>
            </a:pPr>
            <a:endParaRPr lang="en-US" sz="1400" dirty="0" smtClean="0">
              <a:cs typeface="Arial" charset="0"/>
            </a:endParaRPr>
          </a:p>
          <a:p>
            <a:pPr marL="457200" indent="-457200">
              <a:buFont typeface="Arial" pitchFamily="34" charset="0"/>
              <a:buChar char="•"/>
              <a:defRPr/>
            </a:pPr>
            <a:endParaRPr lang="en-US" sz="1400" dirty="0" smtClean="0">
              <a:cs typeface="Arial" charset="0"/>
            </a:endParaRPr>
          </a:p>
          <a:p>
            <a:pPr marL="457200" indent="-457200">
              <a:buFont typeface="Arial" pitchFamily="34" charset="0"/>
              <a:buChar char="•"/>
              <a:defRPr/>
            </a:pPr>
            <a:endParaRPr lang="en-US" sz="1400" dirty="0">
              <a:cs typeface="Arial" charset="0"/>
            </a:endParaRPr>
          </a:p>
          <a:p>
            <a:pPr marL="4572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p:txBody>
      </p:sp>
      <p:sp>
        <p:nvSpPr>
          <p:cNvPr id="6" name="Slide Number Placeholder 5"/>
          <p:cNvSpPr>
            <a:spLocks noGrp="1"/>
          </p:cNvSpPr>
          <p:nvPr>
            <p:ph type="sldNum" sz="quarter" idx="12"/>
          </p:nvPr>
        </p:nvSpPr>
        <p:spPr/>
        <p:txBody>
          <a:bodyPr/>
          <a:lstStyle/>
          <a:p>
            <a:fld id="{A7530C52-0035-4197-AEBC-44BE4B952E13}"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0"/>
            <a:ext cx="8229600" cy="1143000"/>
          </a:xfrm>
          <a:ln w="76200">
            <a:solidFill>
              <a:schemeClr val="tx1"/>
            </a:solidFill>
          </a:ln>
        </p:spPr>
        <p:txBody>
          <a:bodyPr>
            <a:normAutofit/>
          </a:bodyPr>
          <a:lstStyle/>
          <a:p>
            <a:pPr marL="457200" indent="-457200" algn="ctr">
              <a:defRPr/>
            </a:pPr>
            <a:r>
              <a:rPr lang="en-US" sz="2400" dirty="0" smtClean="0">
                <a:cs typeface="Arial" charset="0"/>
              </a:rPr>
              <a:t>“Optimal” Level of “Interoperability” with State Medicaid/CHIP Systems and Business Processes</a:t>
            </a:r>
          </a:p>
        </p:txBody>
      </p:sp>
      <p:sp>
        <p:nvSpPr>
          <p:cNvPr id="4" name="Slide Number Placeholder 3"/>
          <p:cNvSpPr>
            <a:spLocks noGrp="1"/>
          </p:cNvSpPr>
          <p:nvPr>
            <p:ph type="sldNum" sz="quarter" idx="12"/>
          </p:nvPr>
        </p:nvSpPr>
        <p:spPr/>
        <p:txBody>
          <a:bodyPr/>
          <a:lstStyle/>
          <a:p>
            <a:fld id="{A7530C52-0035-4197-AEBC-44BE4B952E13}"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077200" cy="1143000"/>
          </a:xfrm>
        </p:spPr>
        <p:txBody>
          <a:bodyPr>
            <a:noAutofit/>
          </a:bodyPr>
          <a:lstStyle/>
          <a:p>
            <a:pPr defTabSz="914196" fontAlgn="auto">
              <a:spcBef>
                <a:spcPts val="0"/>
              </a:spcBef>
              <a:spcAft>
                <a:spcPts val="0"/>
              </a:spcAft>
              <a:defRPr/>
            </a:pPr>
            <a:r>
              <a:rPr lang="en-US" sz="1800" i="1" dirty="0" smtClean="0">
                <a:solidFill>
                  <a:schemeClr val="tx1">
                    <a:lumMod val="50000"/>
                    <a:lumOff val="50000"/>
                  </a:schemeClr>
                </a:solidFill>
                <a:latin typeface="Arial" pitchFamily="34" charset="0"/>
                <a:cs typeface="Arial" pitchFamily="34" charset="0"/>
              </a:rPr>
              <a:t>What is the “optimal” level of “interoperability” and coordination with the State’s Medicaid/CHIP systems, business processes and existing customer support services?</a:t>
            </a:r>
            <a:endParaRPr lang="en-US" sz="1800" i="1" dirty="0">
              <a:solidFill>
                <a:schemeClr val="tx1">
                  <a:lumMod val="50000"/>
                  <a:lumOff val="50000"/>
                </a:schemeClr>
              </a:solidFill>
              <a:latin typeface="Arial" pitchFamily="34" charset="0"/>
              <a:cs typeface="Arial" pitchFamily="34" charset="0"/>
            </a:endParaRPr>
          </a:p>
        </p:txBody>
      </p:sp>
      <p:grpSp>
        <p:nvGrpSpPr>
          <p:cNvPr id="2" name="Group 9"/>
          <p:cNvGrpSpPr/>
          <p:nvPr/>
        </p:nvGrpSpPr>
        <p:grpSpPr>
          <a:xfrm>
            <a:off x="2743200" y="1219200"/>
            <a:ext cx="5791200" cy="3657600"/>
            <a:chOff x="1752600" y="1371600"/>
            <a:chExt cx="5791200" cy="3657600"/>
          </a:xfrm>
        </p:grpSpPr>
        <p:sp>
          <p:nvSpPr>
            <p:cNvPr id="4" name="Oval 3"/>
            <p:cNvSpPr/>
            <p:nvPr/>
          </p:nvSpPr>
          <p:spPr>
            <a:xfrm>
              <a:off x="1752600" y="1371600"/>
              <a:ext cx="3810000" cy="35814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733800" y="1447800"/>
              <a:ext cx="3810000" cy="3581400"/>
            </a:xfrm>
            <a:prstGeom prst="ellipse">
              <a:avLst/>
            </a:prstGeom>
            <a:solidFill>
              <a:schemeClr val="accent6">
                <a:lumMod val="40000"/>
                <a:lumOff val="60000"/>
                <a:alpha val="25882"/>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368" y="2551093"/>
              <a:ext cx="1426929" cy="1384995"/>
            </a:xfrm>
            <a:prstGeom prst="rect">
              <a:avLst/>
            </a:prstGeom>
            <a:noFill/>
          </p:spPr>
          <p:txBody>
            <a:bodyPr wrap="none" rtlCol="0">
              <a:spAutoFit/>
            </a:bodyPr>
            <a:lstStyle/>
            <a:p>
              <a:r>
                <a:rPr lang="en-US" sz="1400" dirty="0" smtClean="0"/>
                <a:t>CBMS/PEAK &amp;</a:t>
              </a:r>
            </a:p>
            <a:p>
              <a:r>
                <a:rPr lang="en-US" sz="1400" dirty="0" smtClean="0"/>
                <a:t>Medicaid/CHIP </a:t>
              </a:r>
            </a:p>
            <a:p>
              <a:r>
                <a:rPr lang="en-US" sz="1400" dirty="0" smtClean="0"/>
                <a:t>Eligibility  &amp; </a:t>
              </a:r>
            </a:p>
            <a:p>
              <a:r>
                <a:rPr lang="en-US" sz="1400" dirty="0" smtClean="0"/>
                <a:t>Enrollment</a:t>
              </a:r>
            </a:p>
            <a:p>
              <a:r>
                <a:rPr lang="en-US" sz="1400" dirty="0" smtClean="0"/>
                <a:t>Business</a:t>
              </a:r>
            </a:p>
            <a:p>
              <a:r>
                <a:rPr lang="en-US" sz="1400" dirty="0" smtClean="0"/>
                <a:t>Processes</a:t>
              </a:r>
              <a:endParaRPr lang="en-US" sz="1400" dirty="0"/>
            </a:p>
          </p:txBody>
        </p:sp>
        <p:sp>
          <p:nvSpPr>
            <p:cNvPr id="7" name="TextBox 6"/>
            <p:cNvSpPr txBox="1"/>
            <p:nvPr/>
          </p:nvSpPr>
          <p:spPr>
            <a:xfrm>
              <a:off x="5943600" y="2667000"/>
              <a:ext cx="1260281" cy="1384995"/>
            </a:xfrm>
            <a:prstGeom prst="rect">
              <a:avLst/>
            </a:prstGeom>
            <a:noFill/>
          </p:spPr>
          <p:txBody>
            <a:bodyPr wrap="none" rtlCol="0">
              <a:spAutoFit/>
            </a:bodyPr>
            <a:lstStyle/>
            <a:p>
              <a:r>
                <a:rPr lang="en-US" sz="1400" dirty="0" smtClean="0"/>
                <a:t>COHBE</a:t>
              </a:r>
            </a:p>
            <a:p>
              <a:r>
                <a:rPr lang="en-US" sz="1400" dirty="0" smtClean="0"/>
                <a:t>Eligibility &amp; </a:t>
              </a:r>
            </a:p>
            <a:p>
              <a:r>
                <a:rPr lang="en-US" sz="1400" dirty="0" smtClean="0"/>
                <a:t>Enrollment</a:t>
              </a:r>
            </a:p>
            <a:p>
              <a:r>
                <a:rPr lang="en-US" sz="1400" dirty="0" smtClean="0"/>
                <a:t>Systems</a:t>
              </a:r>
            </a:p>
            <a:p>
              <a:r>
                <a:rPr lang="en-US" sz="1400" dirty="0" smtClean="0"/>
                <a:t>and Business</a:t>
              </a:r>
            </a:p>
            <a:p>
              <a:r>
                <a:rPr lang="en-US" sz="1400" dirty="0" smtClean="0"/>
                <a:t>Processes</a:t>
              </a:r>
              <a:endParaRPr lang="en-US" sz="1400" dirty="0"/>
            </a:p>
          </p:txBody>
        </p:sp>
        <p:sp>
          <p:nvSpPr>
            <p:cNvPr id="8" name="TextBox 7"/>
            <p:cNvSpPr txBox="1"/>
            <p:nvPr/>
          </p:nvSpPr>
          <p:spPr>
            <a:xfrm>
              <a:off x="3886200" y="2514600"/>
              <a:ext cx="1588897" cy="1384995"/>
            </a:xfrm>
            <a:prstGeom prst="rect">
              <a:avLst/>
            </a:prstGeom>
            <a:noFill/>
          </p:spPr>
          <p:txBody>
            <a:bodyPr wrap="none" rtlCol="0">
              <a:spAutoFit/>
            </a:bodyPr>
            <a:lstStyle/>
            <a:p>
              <a:r>
                <a:rPr lang="en-US" sz="1400" dirty="0" smtClean="0"/>
                <a:t>Interoperability</a:t>
              </a:r>
            </a:p>
            <a:p>
              <a:r>
                <a:rPr lang="en-US" sz="1400" dirty="0" smtClean="0"/>
                <a:t>Between COHBE</a:t>
              </a:r>
            </a:p>
            <a:p>
              <a:r>
                <a:rPr lang="en-US" sz="1400" dirty="0" smtClean="0"/>
                <a:t>&amp; State Medicaid/</a:t>
              </a:r>
            </a:p>
            <a:p>
              <a:r>
                <a:rPr lang="en-US" sz="1400" dirty="0" smtClean="0"/>
                <a:t>CHIP Systems</a:t>
              </a:r>
            </a:p>
            <a:p>
              <a:r>
                <a:rPr lang="en-US" sz="1400" dirty="0" smtClean="0"/>
                <a:t>and Business </a:t>
              </a:r>
            </a:p>
            <a:p>
              <a:r>
                <a:rPr lang="en-US" sz="1400" dirty="0" smtClean="0"/>
                <a:t>Processes</a:t>
              </a:r>
              <a:endParaRPr lang="en-US" sz="1400" dirty="0"/>
            </a:p>
          </p:txBody>
        </p:sp>
      </p:grpSp>
      <p:sp>
        <p:nvSpPr>
          <p:cNvPr id="10" name="Slide Number Placeholder 9"/>
          <p:cNvSpPr>
            <a:spLocks noGrp="1"/>
          </p:cNvSpPr>
          <p:nvPr>
            <p:ph type="sldNum" sz="quarter" idx="12"/>
          </p:nvPr>
        </p:nvSpPr>
        <p:spPr/>
        <p:txBody>
          <a:bodyPr/>
          <a:lstStyle/>
          <a:p>
            <a:fld id="{A7530C52-0035-4197-AEBC-44BE4B952E13}" type="slidenum">
              <a:rPr lang="en-US" smtClean="0"/>
              <a:pPr/>
              <a:t>6</a:t>
            </a:fld>
            <a:endParaRPr lang="en-US" dirty="0"/>
          </a:p>
        </p:txBody>
      </p:sp>
      <p:sp>
        <p:nvSpPr>
          <p:cNvPr id="12" name="Line Callout 2 (Accent Bar) 11"/>
          <p:cNvSpPr/>
          <p:nvPr/>
        </p:nvSpPr>
        <p:spPr>
          <a:xfrm>
            <a:off x="0" y="5029200"/>
            <a:ext cx="4572000" cy="838200"/>
          </a:xfrm>
          <a:prstGeom prst="accentCallout2">
            <a:avLst>
              <a:gd name="adj1" fmla="val 8833"/>
              <a:gd name="adj2" fmla="val 100059"/>
              <a:gd name="adj3" fmla="val 7180"/>
              <a:gd name="adj4" fmla="val 113282"/>
              <a:gd name="adj5" fmla="val -148658"/>
              <a:gd name="adj6" fmla="val 12704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i="1" dirty="0" smtClean="0">
                <a:solidFill>
                  <a:schemeClr val="tx1"/>
                </a:solidFill>
                <a:cs typeface="Arial" charset="0"/>
              </a:rPr>
              <a:t>Extent of “interoperability” (i.e. amount of overlap) between COHBE system and business processes and </a:t>
            </a:r>
            <a:r>
              <a:rPr lang="en-US" sz="1400" i="1" dirty="0" smtClean="0">
                <a:solidFill>
                  <a:schemeClr val="tx1"/>
                </a:solidFill>
                <a:cs typeface="Arial" charset="0"/>
              </a:rPr>
              <a:t>CBMS/PEAK</a:t>
            </a:r>
            <a:r>
              <a:rPr lang="en-US" sz="1200" i="1" dirty="0" smtClean="0">
                <a:solidFill>
                  <a:schemeClr val="tx1"/>
                </a:solidFill>
                <a:cs typeface="Arial" charset="0"/>
              </a:rPr>
              <a:t> and associated State eligibility and enrollment business processes increase s complexity and schedule risk but improves some consumer populations’ experience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609600"/>
            <a:ext cx="8153400" cy="384175"/>
          </a:xfrm>
        </p:spPr>
        <p:txBody>
          <a:bodyPr rtlCol="0">
            <a:noAutofit/>
          </a:bodyPr>
          <a:lstStyle/>
          <a:p>
            <a:pPr defTabSz="914196">
              <a:defRPr/>
            </a:pPr>
            <a:r>
              <a:rPr lang="en-US" sz="2400" i="1" dirty="0" smtClean="0">
                <a:cs typeface="Arial" charset="0"/>
              </a:rPr>
              <a:t>“Optimal” Level of “Interoperability” with State Medicaid/CHIP Systems and Business Processes</a:t>
            </a:r>
            <a:br>
              <a:rPr lang="en-US" sz="2400" i="1" dirty="0" smtClean="0">
                <a:cs typeface="Arial" charset="0"/>
              </a:rPr>
            </a:br>
            <a:endParaRPr lang="en-US" sz="2400" b="1" i="1" dirty="0">
              <a:solidFill>
                <a:schemeClr val="tx2"/>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6917CD40-D696-4060-87B1-B793AE5B9B62}" type="slidenum">
              <a:rPr lang="en-US" smtClean="0"/>
              <a:pPr>
                <a:defRPr/>
              </a:pPr>
              <a:t>7</a:t>
            </a:fld>
            <a:endParaRPr lang="en-US"/>
          </a:p>
        </p:txBody>
      </p:sp>
      <p:grpSp>
        <p:nvGrpSpPr>
          <p:cNvPr id="2" name="Group 6"/>
          <p:cNvGrpSpPr/>
          <p:nvPr/>
        </p:nvGrpSpPr>
        <p:grpSpPr>
          <a:xfrm>
            <a:off x="381000" y="1143000"/>
            <a:ext cx="8382000" cy="5410200"/>
            <a:chOff x="544513" y="1371600"/>
            <a:chExt cx="7939087" cy="5105400"/>
          </a:xfrm>
        </p:grpSpPr>
        <p:pic>
          <p:nvPicPr>
            <p:cNvPr id="8" name="Object 2"/>
            <p:cNvPicPr>
              <a:picLocks noChangeAspect="1" noChangeArrowheads="1"/>
            </p:cNvPicPr>
            <p:nvPr/>
          </p:nvPicPr>
          <p:blipFill>
            <a:blip r:embed="rId3"/>
            <a:srcRect/>
            <a:stretch>
              <a:fillRect/>
            </a:stretch>
          </p:blipFill>
          <p:spPr bwMode="auto">
            <a:xfrm>
              <a:off x="544513" y="1371600"/>
              <a:ext cx="7939087" cy="5105400"/>
            </a:xfrm>
            <a:prstGeom prst="rect">
              <a:avLst/>
            </a:prstGeom>
            <a:noFill/>
            <a:ln w="9525">
              <a:miter lim="800000"/>
              <a:headEnd/>
              <a:tailEnd/>
            </a:ln>
            <a:effectLst/>
          </p:spPr>
        </p:pic>
        <p:cxnSp>
          <p:nvCxnSpPr>
            <p:cNvPr id="9" name="Straight Connector 8"/>
            <p:cNvCxnSpPr/>
            <p:nvPr/>
          </p:nvCxnSpPr>
          <p:spPr>
            <a:xfrm>
              <a:off x="609600" y="4495800"/>
              <a:ext cx="7848600" cy="158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6"/>
            <p:cNvSpPr txBox="1"/>
            <p:nvPr/>
          </p:nvSpPr>
          <p:spPr>
            <a:xfrm>
              <a:off x="676379" y="4648200"/>
              <a:ext cx="176202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t>State Systems</a:t>
              </a:r>
              <a:endParaRPr lang="en-US" b="1" i="1" dirty="0"/>
            </a:p>
          </p:txBody>
        </p:sp>
        <p:sp>
          <p:nvSpPr>
            <p:cNvPr id="12" name="TextBox 7"/>
            <p:cNvSpPr txBox="1"/>
            <p:nvPr/>
          </p:nvSpPr>
          <p:spPr>
            <a:xfrm>
              <a:off x="685800" y="2057400"/>
              <a:ext cx="203132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t>COHBE Systems</a:t>
              </a:r>
              <a:endParaRPr lang="en-US" b="1" i="1"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077200" cy="1143000"/>
          </a:xfrm>
        </p:spPr>
        <p:txBody>
          <a:bodyPr>
            <a:noAutofit/>
          </a:bodyPr>
          <a:lstStyle/>
          <a:p>
            <a:pPr defTabSz="914196" fontAlgn="auto">
              <a:spcBef>
                <a:spcPts val="0"/>
              </a:spcBef>
              <a:spcAft>
                <a:spcPts val="0"/>
              </a:spcAft>
              <a:defRPr/>
            </a:pPr>
            <a:r>
              <a:rPr lang="en-US" sz="1800" i="1" dirty="0" smtClean="0">
                <a:solidFill>
                  <a:schemeClr val="tx1">
                    <a:lumMod val="50000"/>
                    <a:lumOff val="50000"/>
                  </a:schemeClr>
                </a:solidFill>
                <a:latin typeface="Arial" pitchFamily="34" charset="0"/>
                <a:cs typeface="Arial" pitchFamily="34" charset="0"/>
              </a:rPr>
              <a:t>What is the “optimal” level of “interoperability” and coordination with the State’s Medicaid/CHIP systems, business processes and existing customer support services?</a:t>
            </a:r>
            <a:endParaRPr lang="en-US" sz="1800" i="1" dirty="0">
              <a:solidFill>
                <a:schemeClr val="tx1">
                  <a:lumMod val="50000"/>
                  <a:lumOff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A7530C52-0035-4197-AEBC-44BE4B952E13}" type="slidenum">
              <a:rPr lang="en-US" smtClean="0"/>
              <a:pPr/>
              <a:t>8</a:t>
            </a:fld>
            <a:endParaRPr lang="en-US" dirty="0"/>
          </a:p>
        </p:txBody>
      </p:sp>
      <p:graphicFrame>
        <p:nvGraphicFramePr>
          <p:cNvPr id="95235" name="Object 3"/>
          <p:cNvGraphicFramePr>
            <a:graphicFrameLocks noChangeAspect="1"/>
          </p:cNvGraphicFramePr>
          <p:nvPr/>
        </p:nvGraphicFramePr>
        <p:xfrm>
          <a:off x="533400" y="1295400"/>
          <a:ext cx="7112619" cy="5334000"/>
        </p:xfrm>
        <a:graphic>
          <a:graphicData uri="http://schemas.openxmlformats.org/presentationml/2006/ole">
            <p:oleObj spid="_x0000_s95235" name="Slide" r:id="rId4" imgW="6088290" imgH="4566011" progId="PowerPoint.Slide.12">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609600"/>
            <a:ext cx="8153400" cy="384175"/>
          </a:xfrm>
        </p:spPr>
        <p:txBody>
          <a:bodyPr rtlCol="0">
            <a:noAutofit/>
          </a:bodyPr>
          <a:lstStyle/>
          <a:p>
            <a:pPr defTabSz="914196">
              <a:defRPr/>
            </a:pPr>
            <a:r>
              <a:rPr lang="en-US" sz="2400" i="1" dirty="0" smtClean="0">
                <a:cs typeface="Arial" charset="0"/>
              </a:rPr>
              <a:t>“Optimal” Level of “Interoperability” with State Medicaid/CHIP Systems and Business Processes</a:t>
            </a:r>
            <a:br>
              <a:rPr lang="en-US" sz="2400" i="1" dirty="0" smtClean="0">
                <a:cs typeface="Arial" charset="0"/>
              </a:rPr>
            </a:br>
            <a:endParaRPr lang="en-US" sz="2400" b="1" i="1" dirty="0">
              <a:solidFill>
                <a:schemeClr val="tx2"/>
              </a:solidFill>
              <a:effectLst>
                <a:outerShdw blurRad="38100" dist="38100" dir="2700000" algn="tl">
                  <a:srgbClr val="000000">
                    <a:alpha val="43137"/>
                  </a:srgbClr>
                </a:outerShdw>
              </a:effectLst>
            </a:endParaRPr>
          </a:p>
        </p:txBody>
      </p:sp>
      <p:sp>
        <p:nvSpPr>
          <p:cNvPr id="29700" name="Content Placeholder 2"/>
          <p:cNvSpPr txBox="1">
            <a:spLocks/>
          </p:cNvSpPr>
          <p:nvPr/>
        </p:nvSpPr>
        <p:spPr bwMode="auto">
          <a:xfrm>
            <a:off x="533400" y="838200"/>
            <a:ext cx="7772400" cy="4419600"/>
          </a:xfrm>
          <a:prstGeom prst="rect">
            <a:avLst/>
          </a:prstGeom>
          <a:noFill/>
          <a:ln w="9525">
            <a:noFill/>
            <a:miter lim="800000"/>
            <a:headEnd/>
            <a:tailEnd/>
          </a:ln>
        </p:spPr>
        <p:txBody>
          <a:bodyPr lIns="91420" tIns="45710" rIns="91420" bIns="45710"/>
          <a:lstStyle/>
          <a:p>
            <a:pPr marL="1371600" lvl="2" indent="-457200">
              <a:defRPr/>
            </a:pPr>
            <a:endParaRPr lang="en-US" sz="1600" dirty="0" smtClean="0">
              <a:cs typeface="Arial" charset="0"/>
            </a:endParaRPr>
          </a:p>
          <a:p>
            <a:pPr marL="342900" lvl="2" indent="-342900">
              <a:defRPr/>
            </a:pPr>
            <a:r>
              <a:rPr lang="en-US" sz="2000" b="1" dirty="0" smtClean="0">
                <a:cs typeface="Arial" charset="0"/>
              </a:rPr>
              <a:t>Interoperability System and Business Process Alternatives</a:t>
            </a:r>
          </a:p>
          <a:p>
            <a:pPr marL="342900" lvl="2" indent="-342900">
              <a:buFont typeface="Arial" pitchFamily="34" charset="0"/>
              <a:buChar char="•"/>
              <a:defRPr/>
            </a:pPr>
            <a:endParaRPr lang="en-US" sz="800" dirty="0" smtClean="0">
              <a:cs typeface="Arial" charset="0"/>
            </a:endParaRPr>
          </a:p>
          <a:p>
            <a:pPr marL="342900" lvl="2" indent="-342900">
              <a:buFont typeface="Arial" pitchFamily="34" charset="0"/>
              <a:buChar char="•"/>
              <a:defRPr/>
            </a:pPr>
            <a:r>
              <a:rPr lang="en-US" b="1" dirty="0" smtClean="0">
                <a:cs typeface="Arial" charset="0"/>
              </a:rPr>
              <a:t>Minimum</a:t>
            </a:r>
            <a:r>
              <a:rPr lang="en-US" dirty="0" smtClean="0">
                <a:cs typeface="Arial" charset="0"/>
              </a:rPr>
              <a:t> level of systems interoperability (from design principles, guiding principles and best practices):</a:t>
            </a:r>
          </a:p>
          <a:p>
            <a:pPr marL="342900" lvl="2" indent="-342900">
              <a:buFont typeface="Arial" pitchFamily="34" charset="0"/>
              <a:buChar char="•"/>
              <a:defRPr/>
            </a:pPr>
            <a:endParaRPr lang="en-US" sz="800" dirty="0" smtClean="0">
              <a:cs typeface="Arial" charset="0"/>
            </a:endParaRPr>
          </a:p>
          <a:p>
            <a:pPr marL="800100" lvl="3" indent="-342900">
              <a:buFont typeface="Arial" pitchFamily="34" charset="0"/>
              <a:buChar char="•"/>
              <a:defRPr/>
            </a:pPr>
            <a:r>
              <a:rPr lang="en-US" sz="1400" dirty="0" smtClean="0">
                <a:cs typeface="Arial" charset="0"/>
              </a:rPr>
              <a:t>Single/shared MAGI eligibility process for Private Insurance and Medicaid/CHIP</a:t>
            </a:r>
          </a:p>
          <a:p>
            <a:pPr marL="800100" lvl="3" indent="-342900">
              <a:buFont typeface="Arial" pitchFamily="34" charset="0"/>
              <a:buChar char="•"/>
              <a:defRPr/>
            </a:pPr>
            <a:r>
              <a:rPr lang="en-US" sz="1400" dirty="0" smtClean="0">
                <a:cs typeface="Arial" charset="0"/>
              </a:rPr>
              <a:t>Single sign-on</a:t>
            </a:r>
          </a:p>
          <a:p>
            <a:pPr marL="800100" lvl="3" indent="-342900">
              <a:buFont typeface="Arial" pitchFamily="34" charset="0"/>
              <a:buChar char="•"/>
              <a:defRPr/>
            </a:pPr>
            <a:r>
              <a:rPr lang="en-US" sz="1400" dirty="0" smtClean="0">
                <a:cs typeface="Arial" charset="0"/>
              </a:rPr>
              <a:t>Comprehensive MPI (Exchange and Medicaid/CHIP population)</a:t>
            </a:r>
          </a:p>
          <a:p>
            <a:pPr marL="800100" lvl="3" indent="-342900">
              <a:buFont typeface="Arial" pitchFamily="34" charset="0"/>
              <a:buChar char="•"/>
              <a:defRPr/>
            </a:pPr>
            <a:r>
              <a:rPr lang="en-US" sz="1400" dirty="0" smtClean="0">
                <a:cs typeface="Arial" charset="0"/>
              </a:rPr>
              <a:t>Data only entered once</a:t>
            </a:r>
          </a:p>
          <a:p>
            <a:pPr marL="800100" lvl="3" indent="-342900">
              <a:buFont typeface="Arial" pitchFamily="34" charset="0"/>
              <a:buChar char="•"/>
              <a:defRPr/>
            </a:pPr>
            <a:r>
              <a:rPr lang="en-US" sz="1400" dirty="0" smtClean="0">
                <a:cs typeface="Arial" charset="0"/>
              </a:rPr>
              <a:t>Request only information needed for determining eligibility for healthcare</a:t>
            </a:r>
          </a:p>
          <a:p>
            <a:pPr marL="800100" lvl="3" indent="-342900">
              <a:buFont typeface="Arial" pitchFamily="34" charset="0"/>
              <a:buChar char="•"/>
              <a:defRPr/>
            </a:pPr>
            <a:r>
              <a:rPr lang="en-US" sz="1400" dirty="0" smtClean="0">
                <a:cs typeface="Arial" charset="0"/>
              </a:rPr>
              <a:t>Maximize “no touch” eligibility adjudications </a:t>
            </a:r>
          </a:p>
          <a:p>
            <a:pPr marL="800100" lvl="3" indent="-342900">
              <a:buFont typeface="Arial" pitchFamily="34" charset="0"/>
              <a:buChar char="•"/>
              <a:defRPr/>
            </a:pPr>
            <a:r>
              <a:rPr lang="en-US" sz="1400" dirty="0" smtClean="0">
                <a:cs typeface="Arial" charset="0"/>
              </a:rPr>
              <a:t>Interface from PEAK to MAGI process to support “no wrong door” </a:t>
            </a:r>
            <a:r>
              <a:rPr lang="en-US" sz="1400" dirty="0" smtClean="0">
                <a:cs typeface="Arial" charset="0"/>
              </a:rPr>
              <a:t>requirement for medical eligibility</a:t>
            </a:r>
            <a:endParaRPr lang="en-US" sz="1400" dirty="0" smtClean="0">
              <a:cs typeface="Arial" charset="0"/>
            </a:endParaRPr>
          </a:p>
          <a:p>
            <a:pPr marL="800100" lvl="3" indent="-342900">
              <a:buFont typeface="Arial" pitchFamily="34" charset="0"/>
              <a:buChar char="•"/>
              <a:defRPr/>
            </a:pPr>
            <a:r>
              <a:rPr lang="en-US" sz="1400" dirty="0" smtClean="0">
                <a:cs typeface="Arial" charset="0"/>
              </a:rPr>
              <a:t>Provide links to non-medical eligibility processes and pre-populate with data previously collected during medical eligibility processes</a:t>
            </a:r>
          </a:p>
          <a:p>
            <a:pPr marL="800100" lvl="3" indent="-342900">
              <a:defRPr/>
            </a:pPr>
            <a:endParaRPr lang="en-US" sz="800" dirty="0" smtClean="0">
              <a:cs typeface="Arial" charset="0"/>
            </a:endParaRPr>
          </a:p>
          <a:p>
            <a:pPr marL="342900" lvl="2" indent="-342900">
              <a:buFont typeface="Arial" pitchFamily="34" charset="0"/>
              <a:buChar char="•"/>
              <a:defRPr/>
            </a:pPr>
            <a:r>
              <a:rPr lang="en-US" b="1" dirty="0" smtClean="0">
                <a:cs typeface="Arial" charset="0"/>
              </a:rPr>
              <a:t>Moderate</a:t>
            </a:r>
            <a:r>
              <a:rPr lang="en-US" dirty="0" smtClean="0">
                <a:cs typeface="Arial" charset="0"/>
              </a:rPr>
              <a:t> level of systems interoperability:</a:t>
            </a:r>
          </a:p>
          <a:p>
            <a:pPr marL="800100" lvl="3" indent="-342900">
              <a:buFont typeface="Arial" pitchFamily="34" charset="0"/>
              <a:buChar char="•"/>
              <a:defRPr/>
            </a:pPr>
            <a:r>
              <a:rPr lang="en-US" sz="1400" dirty="0" smtClean="0">
                <a:cs typeface="Arial" charset="0"/>
              </a:rPr>
              <a:t>Interfaces</a:t>
            </a:r>
          </a:p>
          <a:p>
            <a:pPr marL="1257300" lvl="4" indent="-342900">
              <a:buFont typeface="Arial" pitchFamily="34" charset="0"/>
              <a:buChar char="•"/>
              <a:defRPr/>
            </a:pPr>
            <a:r>
              <a:rPr lang="en-US" sz="1400" dirty="0" smtClean="0">
                <a:cs typeface="Arial" charset="0"/>
              </a:rPr>
              <a:t>TBD</a:t>
            </a:r>
            <a:endParaRPr lang="en-US" sz="1400" dirty="0" smtClean="0">
              <a:cs typeface="Arial" charset="0"/>
            </a:endParaRPr>
          </a:p>
          <a:p>
            <a:pPr marL="1371600" lvl="2" indent="-457200">
              <a:buFont typeface="Arial" pitchFamily="34" charset="0"/>
              <a:buChar char="•"/>
              <a:defRPr/>
            </a:pPr>
            <a:endParaRPr lang="en-US" sz="800" dirty="0" smtClean="0">
              <a:cs typeface="Arial" charset="0"/>
            </a:endParaRPr>
          </a:p>
          <a:p>
            <a:pPr marL="342900" lvl="2" indent="-342900">
              <a:buFont typeface="Arial" pitchFamily="34" charset="0"/>
              <a:buChar char="•"/>
              <a:defRPr/>
            </a:pPr>
            <a:r>
              <a:rPr lang="en-US" b="1" dirty="0" smtClean="0">
                <a:cs typeface="Arial" charset="0"/>
              </a:rPr>
              <a:t>Maximum</a:t>
            </a:r>
            <a:r>
              <a:rPr lang="en-US" dirty="0" smtClean="0">
                <a:cs typeface="Arial" charset="0"/>
              </a:rPr>
              <a:t> level of systems interoperability:</a:t>
            </a:r>
          </a:p>
          <a:p>
            <a:pPr marL="800100" lvl="3" indent="-342900">
              <a:buFont typeface="Arial" pitchFamily="34" charset="0"/>
              <a:buChar char="•"/>
              <a:defRPr/>
            </a:pPr>
            <a:r>
              <a:rPr lang="en-US" sz="1400" dirty="0" smtClean="0">
                <a:cs typeface="Arial" charset="0"/>
              </a:rPr>
              <a:t>TBD</a:t>
            </a:r>
            <a:endParaRPr lang="en-US" sz="1400" dirty="0" smtClean="0">
              <a:cs typeface="Arial" charset="0"/>
            </a:endParaRPr>
          </a:p>
          <a:p>
            <a:pPr marL="457200" indent="-457200">
              <a:defRPr/>
            </a:pPr>
            <a:endParaRPr lang="en-US" sz="1600" dirty="0" smtClean="0">
              <a:cs typeface="Arial" charset="0"/>
            </a:endParaRPr>
          </a:p>
          <a:p>
            <a:pPr marL="457200" indent="-457200">
              <a:buFont typeface="Arial" pitchFamily="34" charset="0"/>
              <a:buChar char="•"/>
              <a:defRPr/>
            </a:pPr>
            <a:endParaRPr lang="en-US" sz="1600" dirty="0" smtClean="0">
              <a:cs typeface="Arial" charset="0"/>
            </a:endParaRPr>
          </a:p>
          <a:p>
            <a:pPr marL="457200" indent="-457200">
              <a:buFont typeface="Arial" pitchFamily="34" charset="0"/>
              <a:buChar char="•"/>
              <a:defRPr/>
            </a:pPr>
            <a:endParaRPr lang="en-US" sz="1600" dirty="0" smtClean="0">
              <a:cs typeface="Arial" charset="0"/>
            </a:endParaRPr>
          </a:p>
          <a:p>
            <a:pPr marL="457200" indent="-457200">
              <a:buFont typeface="Arial" pitchFamily="34" charset="0"/>
              <a:buChar char="•"/>
              <a:defRPr/>
            </a:pPr>
            <a:endParaRPr lang="en-US" sz="1600" dirty="0" smtClean="0">
              <a:cs typeface="Arial" charset="0"/>
            </a:endParaRPr>
          </a:p>
          <a:p>
            <a:pPr marL="457200" indent="-457200">
              <a:buFont typeface="Arial" pitchFamily="34" charset="0"/>
              <a:buChar char="•"/>
              <a:defRPr/>
            </a:pPr>
            <a:endParaRPr lang="en-US" sz="1600" dirty="0" smtClean="0">
              <a:cs typeface="Arial" charset="0"/>
            </a:endParaRPr>
          </a:p>
          <a:p>
            <a:pPr marL="457200" indent="-457200">
              <a:buFont typeface="Arial" pitchFamily="34" charset="0"/>
              <a:buChar char="•"/>
              <a:defRPr/>
            </a:pPr>
            <a:endParaRPr lang="en-US" sz="1600" dirty="0" smtClean="0">
              <a:cs typeface="Arial" charset="0"/>
            </a:endParaRPr>
          </a:p>
          <a:p>
            <a:pPr marL="457200" indent="-457200">
              <a:buFont typeface="Arial" pitchFamily="34" charset="0"/>
              <a:buChar char="•"/>
              <a:defRPr/>
            </a:pPr>
            <a:endParaRPr lang="en-US" sz="1600" dirty="0" smtClean="0">
              <a:cs typeface="Arial" charset="0"/>
            </a:endParaRPr>
          </a:p>
          <a:p>
            <a:pPr marL="457200" indent="-457200">
              <a:buFont typeface="Arial" pitchFamily="34" charset="0"/>
              <a:buChar char="•"/>
              <a:defRPr/>
            </a:pPr>
            <a:endParaRPr lang="en-US" sz="1600" dirty="0">
              <a:cs typeface="Arial" charset="0"/>
            </a:endParaRPr>
          </a:p>
          <a:p>
            <a:pPr marL="457200" indent="-457200">
              <a:buFont typeface="Arial" pitchFamily="34" charset="0"/>
              <a:buChar char="•"/>
              <a:defRPr/>
            </a:pPr>
            <a:endParaRPr lang="en-US" sz="1600" dirty="0">
              <a:cs typeface="Arial" charset="0"/>
            </a:endParaRPr>
          </a:p>
          <a:p>
            <a:pPr marL="685800" indent="-457200">
              <a:buFont typeface="Arial" pitchFamily="34" charset="0"/>
              <a:buChar char="•"/>
              <a:defRPr/>
            </a:pPr>
            <a:endParaRPr lang="en-US" sz="1600" dirty="0">
              <a:cs typeface="Arial" charset="0"/>
            </a:endParaRPr>
          </a:p>
          <a:p>
            <a:pPr marL="685800" indent="-457200">
              <a:buFont typeface="Arial" pitchFamily="34" charset="0"/>
              <a:buChar char="•"/>
              <a:defRPr/>
            </a:pPr>
            <a:endParaRPr lang="en-US" sz="1600" dirty="0">
              <a:cs typeface="Arial" charset="0"/>
            </a:endParaRPr>
          </a:p>
          <a:p>
            <a:pPr marL="685800" indent="-457200">
              <a:buFont typeface="Arial" pitchFamily="34" charset="0"/>
              <a:buChar char="•"/>
              <a:defRPr/>
            </a:pPr>
            <a:endParaRPr lang="en-US" sz="1600" dirty="0">
              <a:cs typeface="Arial" charset="0"/>
            </a:endParaRPr>
          </a:p>
          <a:p>
            <a:pPr marL="685800" indent="-457200">
              <a:buFont typeface="Arial" pitchFamily="34" charset="0"/>
              <a:buChar char="•"/>
              <a:defRPr/>
            </a:pPr>
            <a:endParaRPr lang="en-US" sz="1600" dirty="0">
              <a:cs typeface="Arial" charset="0"/>
            </a:endParaRPr>
          </a:p>
          <a:p>
            <a:pPr marL="685800" indent="-457200">
              <a:buFont typeface="Arial" pitchFamily="34" charset="0"/>
              <a:buChar char="•"/>
              <a:defRPr/>
            </a:pPr>
            <a:endParaRPr lang="en-US" sz="1600" dirty="0">
              <a:cs typeface="Arial" charset="0"/>
            </a:endParaRPr>
          </a:p>
        </p:txBody>
      </p:sp>
      <p:sp>
        <p:nvSpPr>
          <p:cNvPr id="5" name="Slide Number Placeholder 4"/>
          <p:cNvSpPr>
            <a:spLocks noGrp="1"/>
          </p:cNvSpPr>
          <p:nvPr>
            <p:ph type="sldNum" sz="quarter" idx="12"/>
          </p:nvPr>
        </p:nvSpPr>
        <p:spPr/>
        <p:txBody>
          <a:bodyPr/>
          <a:lstStyle/>
          <a:p>
            <a:pPr>
              <a:defRPr/>
            </a:pPr>
            <a:fld id="{6917CD40-D696-4060-87B1-B793AE5B9B62}" type="slidenum">
              <a:rPr lang="en-US" smtClean="0"/>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10727</TotalTime>
  <Words>2691</Words>
  <Application>Microsoft Office PowerPoint</Application>
  <PresentationFormat>On-screen Show (4:3)</PresentationFormat>
  <Paragraphs>832</Paragraphs>
  <Slides>28</Slides>
  <Notes>28</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28</vt:i4>
      </vt:variant>
    </vt:vector>
  </HeadingPairs>
  <TitlesOfParts>
    <vt:vector size="34" baseType="lpstr">
      <vt:lpstr>Concourse</vt:lpstr>
      <vt:lpstr>Slide</vt:lpstr>
      <vt:lpstr>Microsoft Office Excel 97-2003 Worksheet</vt:lpstr>
      <vt:lpstr>Worksheet</vt:lpstr>
      <vt:lpstr>Microsoft Office Excel Worksheet</vt:lpstr>
      <vt:lpstr>Microsoft Office Visio Drawing</vt:lpstr>
      <vt:lpstr>Colorado Health Benefits Exchange</vt:lpstr>
      <vt:lpstr>Overview</vt:lpstr>
      <vt:lpstr>Discussion points from 12/12 Board meeting</vt:lpstr>
      <vt:lpstr>Discussion points from 12/12 Board Meeting</vt:lpstr>
      <vt:lpstr>“Optimal” Level of “Interoperability” with State Medicaid/CHIP Systems and Business Processes</vt:lpstr>
      <vt:lpstr>What is the “optimal” level of “interoperability” and coordination with the State’s Medicaid/CHIP systems, business processes and existing customer support services?</vt:lpstr>
      <vt:lpstr>“Optimal” Level of “Interoperability” with State Medicaid/CHIP Systems and Business Processes </vt:lpstr>
      <vt:lpstr>What is the “optimal” level of “interoperability” and coordination with the State’s Medicaid/CHIP systems, business processes and existing customer support services?</vt:lpstr>
      <vt:lpstr>“Optimal” Level of “Interoperability” with State Medicaid/CHIP Systems and Business Processes </vt:lpstr>
      <vt:lpstr>“Optimal” Level of “Interoperability” with State Medicaid/CHIP Systems and Business Processes </vt:lpstr>
      <vt:lpstr>“Optimal” Level of “Interoperability” with State Medicaid/CHIP Systems and Business Processes </vt:lpstr>
      <vt:lpstr>“Optimal” Level of “Interoperability” with State Medicaid/CHIP Systems and Business Processes </vt:lpstr>
      <vt:lpstr>“Optimal” Level of “Interoperability” with State Medicaid/CHIP Systems and Business Processes </vt:lpstr>
      <vt:lpstr>“Optimal” Level of “Interoperability” with State Medicaid/CHIP Systems and Business Processes </vt:lpstr>
      <vt:lpstr>“Optimal” Level of “Interoperability” with State Medicaid/CHIP Systems and Business Processes </vt:lpstr>
      <vt:lpstr>Interoperability Decision Criteria</vt:lpstr>
      <vt:lpstr>Additional Information from RFI Process</vt:lpstr>
      <vt:lpstr>State RFP’s – Vendor Input </vt:lpstr>
      <vt:lpstr>COHBE RFI summary</vt:lpstr>
      <vt:lpstr>COHBE RFI Summary</vt:lpstr>
      <vt:lpstr>Background Material</vt:lpstr>
      <vt:lpstr>RFP Workplan</vt:lpstr>
      <vt:lpstr>COHBE Implementation and Start-up Timeline</vt:lpstr>
      <vt:lpstr>Draft COHBE Guiding Principles for Systems and Implementation</vt:lpstr>
      <vt:lpstr>Solution Cost Estimate – Cost Drivers 1 of 3</vt:lpstr>
      <vt:lpstr>Solution Cost Estimate – Cost Drivers 2 of 3</vt:lpstr>
      <vt:lpstr>Solution Cost Estimate – Cost Drivers 3 of 3</vt:lpstr>
      <vt:lpstr>Role of IT and Implementation Committee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Health Benefits Exchange</dc:title>
  <dc:creator>Shawn</dc:creator>
  <cp:lastModifiedBy>Gary</cp:lastModifiedBy>
  <cp:revision>166</cp:revision>
  <dcterms:created xsi:type="dcterms:W3CDTF">2011-09-06T18:44:30Z</dcterms:created>
  <dcterms:modified xsi:type="dcterms:W3CDTF">2011-12-14T06:35:39Z</dcterms:modified>
</cp:coreProperties>
</file>